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80" r:id="rId2"/>
    <p:sldId id="274" r:id="rId3"/>
    <p:sldId id="278" r:id="rId4"/>
    <p:sldId id="257" r:id="rId5"/>
    <p:sldId id="258" r:id="rId6"/>
    <p:sldId id="259" r:id="rId7"/>
    <p:sldId id="260" r:id="rId8"/>
    <p:sldId id="277" r:id="rId9"/>
    <p:sldId id="265" r:id="rId10"/>
    <p:sldId id="267" r:id="rId11"/>
    <p:sldId id="266" r:id="rId12"/>
    <p:sldId id="264" r:id="rId13"/>
    <p:sldId id="268" r:id="rId14"/>
    <p:sldId id="269" r:id="rId15"/>
    <p:sldId id="279" r:id="rId16"/>
    <p:sldId id="276" r:id="rId17"/>
    <p:sldId id="281" r:id="rId18"/>
    <p:sldId id="272" r:id="rId19"/>
    <p:sldId id="270" r:id="rId20"/>
    <p:sldId id="282" r:id="rId21"/>
    <p:sldId id="283"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720"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A390-B685-421C-9E1E-0C93D2C5E2AB}"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AC541-C1F6-4E44-9009-1A8D1F0BE985}" type="slidenum">
              <a:rPr lang="en-US" smtClean="0"/>
              <a:t>‹#›</a:t>
            </a:fld>
            <a:endParaRPr lang="en-US"/>
          </a:p>
        </p:txBody>
      </p:sp>
    </p:spTree>
    <p:extLst>
      <p:ext uri="{BB962C8B-B14F-4D97-AF65-F5344CB8AC3E}">
        <p14:creationId xmlns:p14="http://schemas.microsoft.com/office/powerpoint/2010/main" val="246752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8BDA33-9805-4E59-A934-E9A53EF4E1EC}" type="slidenum">
              <a:rPr lang="en-US" altLang="en-US"/>
              <a:pPr eaLnBrk="1" hangingPunct="1"/>
              <a:t>1</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extLst>
      <p:ext uri="{BB962C8B-B14F-4D97-AF65-F5344CB8AC3E}">
        <p14:creationId xmlns:p14="http://schemas.microsoft.com/office/powerpoint/2010/main" val="107843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51455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269842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84442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8886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6901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3177761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80426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346178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561651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77A9ED-5EF1-4005-BBBC-67BC3ED08DC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65527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77A9ED-5EF1-4005-BBBC-67BC3ED08DCE}"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5169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77A9ED-5EF1-4005-BBBC-67BC3ED08DCE}"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55985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77A9ED-5EF1-4005-BBBC-67BC3ED08DCE}"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29981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7A9ED-5EF1-4005-BBBC-67BC3ED08DCE}"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1443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77A9ED-5EF1-4005-BBBC-67BC3ED08DCE}"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331176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F77A9ED-5EF1-4005-BBBC-67BC3ED08DCE}"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EDB82-CDB2-47BB-AEDC-E842CDDC5679}" type="slidenum">
              <a:rPr lang="en-US" smtClean="0"/>
              <a:t>‹#›</a:t>
            </a:fld>
            <a:endParaRPr lang="en-US"/>
          </a:p>
        </p:txBody>
      </p:sp>
    </p:spTree>
    <p:extLst>
      <p:ext uri="{BB962C8B-B14F-4D97-AF65-F5344CB8AC3E}">
        <p14:creationId xmlns:p14="http://schemas.microsoft.com/office/powerpoint/2010/main" val="43063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77A9ED-5EF1-4005-BBBC-67BC3ED08DCE}" type="datetimeFigureOut">
              <a:rPr lang="en-US" smtClean="0"/>
              <a:t>11/9/2022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31EDB82-CDB2-47BB-AEDC-E842CDDC5679}" type="slidenum">
              <a:rPr lang="en-US" smtClean="0"/>
              <a:t>‹#›</a:t>
            </a:fld>
            <a:endParaRPr lang="en-US"/>
          </a:p>
        </p:txBody>
      </p:sp>
    </p:spTree>
    <p:extLst>
      <p:ext uri="{BB962C8B-B14F-4D97-AF65-F5344CB8AC3E}">
        <p14:creationId xmlns:p14="http://schemas.microsoft.com/office/powerpoint/2010/main" val="359004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345247" y="2474903"/>
            <a:ext cx="522900"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n-US" sz="4000" b="1">
                <a:solidFill>
                  <a:srgbClr val="5B34DA"/>
                </a:solidFill>
              </a:rPr>
              <a:t>N</a:t>
            </a:r>
            <a:endParaRPr lang="vi-VN" sz="4000" b="1">
              <a:solidFill>
                <a:srgbClr val="5B34DA"/>
              </a:solidFill>
            </a:endParaRPr>
          </a:p>
        </p:txBody>
      </p:sp>
      <p:sp>
        <p:nvSpPr>
          <p:cNvPr id="31" name="TextBox 30"/>
          <p:cNvSpPr txBox="1"/>
          <p:nvPr/>
        </p:nvSpPr>
        <p:spPr>
          <a:xfrm>
            <a:off x="3108310" y="2474903"/>
            <a:ext cx="57150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000" b="1">
                <a:solidFill>
                  <a:srgbClr val="5B34DA"/>
                </a:solidFill>
              </a:rPr>
              <a:t>G</a:t>
            </a:r>
            <a:endParaRPr lang="vi-VN" sz="4000" b="1">
              <a:solidFill>
                <a:srgbClr val="5B34DA"/>
              </a:solidFill>
            </a:endParaRPr>
          </a:p>
        </p:txBody>
      </p:sp>
      <p:sp>
        <p:nvSpPr>
          <p:cNvPr id="32" name="TextBox 31"/>
          <p:cNvSpPr txBox="1"/>
          <p:nvPr/>
        </p:nvSpPr>
        <p:spPr>
          <a:xfrm>
            <a:off x="3867139" y="2474903"/>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b="1">
                <a:solidFill>
                  <a:srgbClr val="5B34DA"/>
                </a:solidFill>
              </a:rPr>
              <a:t>Ữ</a:t>
            </a:r>
            <a:endParaRPr lang="vi-VN" sz="4000" b="1">
              <a:solidFill>
                <a:srgbClr val="5B34DA"/>
              </a:solidFill>
            </a:endParaRPr>
          </a:p>
        </p:txBody>
      </p:sp>
      <p:grpSp>
        <p:nvGrpSpPr>
          <p:cNvPr id="2" name="Group 13"/>
          <p:cNvGrpSpPr>
            <a:grpSpLocks/>
          </p:cNvGrpSpPr>
          <p:nvPr/>
        </p:nvGrpSpPr>
        <p:grpSpPr bwMode="auto">
          <a:xfrm>
            <a:off x="6324601" y="3505200"/>
            <a:ext cx="2335213" cy="2298700"/>
            <a:chOff x="3016" y="1929"/>
            <a:chExt cx="1471" cy="1448"/>
          </a:xfrm>
        </p:grpSpPr>
        <p:grpSp>
          <p:nvGrpSpPr>
            <p:cNvPr id="4" name="Group 26"/>
            <p:cNvGrpSpPr/>
            <p:nvPr/>
          </p:nvGrpSpPr>
          <p:grpSpPr>
            <a:xfrm>
              <a:off x="3050" y="1944"/>
              <a:ext cx="1408" cy="1408"/>
              <a:chOff x="2032000" y="1015999"/>
              <a:chExt cx="2235200" cy="2235200"/>
            </a:xfrm>
            <a:solidFill>
              <a:srgbClr val="FFFF00"/>
            </a:solidFill>
            <a:scene3d>
              <a:camera prst="orthographicFront">
                <a:rot lat="0" lon="0" rev="0"/>
              </a:camera>
              <a:lightRig rig="balanced" dir="t">
                <a:rot lat="0" lon="0" rev="8700000"/>
              </a:lightRig>
            </a:scene3d>
          </p:grpSpPr>
          <p:sp>
            <p:nvSpPr>
              <p:cNvPr id="28"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a:defRPr/>
                </a:pPr>
                <a:endParaRPr lang="en-US"/>
              </a:p>
            </p:txBody>
          </p:sp>
          <p:sp>
            <p:nvSpPr>
              <p:cNvPr id="29"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a:lnSpc>
                    <a:spcPct val="90000"/>
                  </a:lnSpc>
                  <a:spcAft>
                    <a:spcPct val="35000"/>
                  </a:spcAft>
                  <a:defRPr/>
                </a:pPr>
                <a:endParaRPr lang="vi-VN" sz="3200"/>
              </a:p>
            </p:txBody>
          </p:sp>
        </p:grpSp>
        <p:sp>
          <p:nvSpPr>
            <p:cNvPr id="2092" name="Oval 15"/>
            <p:cNvSpPr>
              <a:spLocks noChangeArrowheads="1"/>
            </p:cNvSpPr>
            <p:nvPr/>
          </p:nvSpPr>
          <p:spPr bwMode="auto">
            <a:xfrm>
              <a:off x="3254" y="2217"/>
              <a:ext cx="1056" cy="864"/>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err="1" smtClean="0"/>
                <a:t>Cổ</a:t>
              </a:r>
              <a:r>
                <a:rPr lang="en-US" altLang="en-US" dirty="0" smtClean="0"/>
                <a:t> </a:t>
              </a:r>
              <a:r>
                <a:rPr lang="en-US" altLang="en-US" dirty="0" err="1" smtClean="0"/>
                <a:t>tích</a:t>
              </a:r>
              <a:endParaRPr lang="en-US" altLang="en-US" dirty="0"/>
            </a:p>
          </p:txBody>
        </p:sp>
      </p:grpSp>
      <p:grpSp>
        <p:nvGrpSpPr>
          <p:cNvPr id="5" name="Group 16"/>
          <p:cNvGrpSpPr>
            <a:grpSpLocks/>
          </p:cNvGrpSpPr>
          <p:nvPr/>
        </p:nvGrpSpPr>
        <p:grpSpPr bwMode="auto">
          <a:xfrm>
            <a:off x="4648200" y="2286001"/>
            <a:ext cx="2160588" cy="2257424"/>
            <a:chOff x="1973" y="1434"/>
            <a:chExt cx="1361" cy="1230"/>
          </a:xfrm>
        </p:grpSpPr>
        <p:grpSp>
          <p:nvGrpSpPr>
            <p:cNvPr id="2085" name="Group 23"/>
            <p:cNvGrpSpPr>
              <a:grpSpLocks/>
            </p:cNvGrpSpPr>
            <p:nvPr/>
          </p:nvGrpSpPr>
          <p:grpSpPr bwMode="auto">
            <a:xfrm>
              <a:off x="1973" y="1434"/>
              <a:ext cx="1361" cy="1230"/>
              <a:chOff x="2844800" y="1422399"/>
              <a:chExt cx="2235200" cy="2235200"/>
            </a:xfrm>
          </p:grpSpPr>
          <p:sp>
            <p:nvSpPr>
              <p:cNvPr id="25" name=" 3"/>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a:defRPr/>
                </a:pPr>
                <a:endParaRPr lang="en-US"/>
              </a:p>
            </p:txBody>
          </p:sp>
          <p:sp>
            <p:nvSpPr>
              <p:cNvPr id="26" name=" 4"/>
              <p:cNvSpPr/>
              <p:nvPr/>
            </p:nvSpPr>
            <p:spPr>
              <a:xfrm>
                <a:off x="3294796" y="1945763"/>
                <a:ext cx="1335208" cy="1148493"/>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a:lnSpc>
                    <a:spcPct val="90000"/>
                  </a:lnSpc>
                  <a:spcAft>
                    <a:spcPct val="35000"/>
                  </a:spcAft>
                  <a:defRPr/>
                </a:pPr>
                <a:endParaRPr lang="vi-VN" sz="3200"/>
              </a:p>
            </p:txBody>
          </p:sp>
        </p:grpSp>
        <p:sp>
          <p:nvSpPr>
            <p:cNvPr id="2086" name="Oval 22"/>
            <p:cNvSpPr>
              <a:spLocks noChangeArrowheads="1"/>
            </p:cNvSpPr>
            <p:nvPr/>
          </p:nvSpPr>
          <p:spPr bwMode="auto">
            <a:xfrm>
              <a:off x="2112" y="1632"/>
              <a:ext cx="1056" cy="864"/>
            </a:xfrm>
            <a:prstGeom prst="ellipse">
              <a:avLst/>
            </a:prstGeom>
            <a:solidFill>
              <a:srgbClr val="33CCFF"/>
            </a:solidFill>
            <a:ln w="9525">
              <a:solidFill>
                <a:srgbClr val="33CC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err="1"/>
                <a:t>T</a:t>
              </a:r>
              <a:r>
                <a:rPr lang="en-US" altLang="en-US" dirty="0" err="1" smtClean="0"/>
                <a:t>ruyện</a:t>
              </a:r>
              <a:r>
                <a:rPr lang="en-US" altLang="en-US" dirty="0" smtClean="0"/>
                <a:t> </a:t>
              </a:r>
              <a:r>
                <a:rPr lang="en-US" altLang="en-US" dirty="0" err="1" smtClean="0"/>
                <a:t>dân</a:t>
              </a:r>
              <a:r>
                <a:rPr lang="en-US" altLang="en-US" dirty="0" smtClean="0"/>
                <a:t> </a:t>
              </a:r>
              <a:r>
                <a:rPr lang="en-US" altLang="en-US" dirty="0" err="1" smtClean="0"/>
                <a:t>gian</a:t>
              </a:r>
              <a:endParaRPr lang="en-US" altLang="en-US" dirty="0"/>
            </a:p>
          </p:txBody>
        </p:sp>
      </p:grpSp>
      <p:grpSp>
        <p:nvGrpSpPr>
          <p:cNvPr id="7" name="Group 23"/>
          <p:cNvGrpSpPr>
            <a:grpSpLocks/>
          </p:cNvGrpSpPr>
          <p:nvPr/>
        </p:nvGrpSpPr>
        <p:grpSpPr bwMode="auto">
          <a:xfrm rot="21031477">
            <a:off x="6248401" y="1066801"/>
            <a:ext cx="2333625" cy="2303463"/>
            <a:chOff x="3006" y="672"/>
            <a:chExt cx="1470" cy="1451"/>
          </a:xfrm>
        </p:grpSpPr>
        <p:grpSp>
          <p:nvGrpSpPr>
            <p:cNvPr id="8" name="Group 20"/>
            <p:cNvGrpSpPr/>
            <p:nvPr/>
          </p:nvGrpSpPr>
          <p:grpSpPr>
            <a:xfrm>
              <a:off x="3039" y="689"/>
              <a:ext cx="1408" cy="1408"/>
              <a:chOff x="2844800" y="1828800"/>
              <a:chExt cx="2235200" cy="2235200"/>
            </a:xfrm>
            <a:solidFill>
              <a:srgbClr val="FF0000"/>
            </a:solidFill>
            <a:scene3d>
              <a:camera prst="orthographicFront">
                <a:rot lat="0" lon="0" rev="0"/>
              </a:camera>
              <a:lightRig rig="balanced" dir="t">
                <a:rot lat="0" lon="0" rev="8700000"/>
              </a:lightRig>
            </a:scene3d>
          </p:grpSpPr>
          <p:sp>
            <p:nvSpPr>
              <p:cNvPr id="22"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pPr>
                  <a:defRPr/>
                </a:pPr>
                <a:endParaRPr lang="en-US"/>
              </a:p>
            </p:txBody>
          </p:sp>
          <p:sp>
            <p:nvSpPr>
              <p:cNvPr id="23"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a:lnSpc>
                    <a:spcPct val="90000"/>
                  </a:lnSpc>
                  <a:spcAft>
                    <a:spcPct val="35000"/>
                  </a:spcAft>
                  <a:defRPr/>
                </a:pPr>
                <a:endParaRPr lang="vi-VN" sz="3200"/>
              </a:p>
            </p:txBody>
          </p:sp>
        </p:grpSp>
        <p:sp>
          <p:nvSpPr>
            <p:cNvPr id="2084" name="Oval 25"/>
            <p:cNvSpPr>
              <a:spLocks noChangeArrowheads="1"/>
            </p:cNvSpPr>
            <p:nvPr/>
          </p:nvSpPr>
          <p:spPr bwMode="auto">
            <a:xfrm>
              <a:off x="3254" y="921"/>
              <a:ext cx="1008" cy="960"/>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err="1" smtClean="0"/>
                <a:t>Truyền</a:t>
              </a:r>
              <a:r>
                <a:rPr lang="en-US" altLang="en-US" dirty="0" smtClean="0"/>
                <a:t> </a:t>
              </a:r>
              <a:r>
                <a:rPr lang="en-US" altLang="en-US" dirty="0" err="1" smtClean="0"/>
                <a:t>thuyết</a:t>
              </a:r>
              <a:endParaRPr lang="en-US" altLang="en-US" dirty="0"/>
            </a:p>
          </p:txBody>
        </p:sp>
      </p:grpSp>
      <p:sp>
        <p:nvSpPr>
          <p:cNvPr id="33" name="TextBox 32"/>
          <p:cNvSpPr txBox="1"/>
          <p:nvPr/>
        </p:nvSpPr>
        <p:spPr>
          <a:xfrm>
            <a:off x="4724400" y="2590800"/>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b="1">
                <a:solidFill>
                  <a:srgbClr val="5B34DA"/>
                </a:solidFill>
              </a:rPr>
              <a:t>V</a:t>
            </a:r>
            <a:endParaRPr lang="vi-VN" sz="4000" b="1">
              <a:solidFill>
                <a:srgbClr val="5B34DA"/>
              </a:solidFill>
            </a:endParaRPr>
          </a:p>
        </p:txBody>
      </p:sp>
      <p:sp>
        <p:nvSpPr>
          <p:cNvPr id="34" name="TextBox 33"/>
          <p:cNvSpPr txBox="1"/>
          <p:nvPr/>
        </p:nvSpPr>
        <p:spPr>
          <a:xfrm>
            <a:off x="5545683" y="2474903"/>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b="1">
                <a:solidFill>
                  <a:srgbClr val="5B34DA"/>
                </a:solidFill>
              </a:rPr>
              <a:t>Ă</a:t>
            </a:r>
            <a:endParaRPr lang="vi-VN" sz="4000" b="1">
              <a:solidFill>
                <a:srgbClr val="5B34DA"/>
              </a:solidFill>
            </a:endParaRPr>
          </a:p>
        </p:txBody>
      </p:sp>
      <p:sp>
        <p:nvSpPr>
          <p:cNvPr id="35" name="TextBox 34"/>
          <p:cNvSpPr txBox="1"/>
          <p:nvPr/>
        </p:nvSpPr>
        <p:spPr>
          <a:xfrm>
            <a:off x="6304512" y="2490778"/>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b="1">
                <a:solidFill>
                  <a:srgbClr val="5B34DA"/>
                </a:solidFill>
              </a:rPr>
              <a:t>N</a:t>
            </a:r>
            <a:endParaRPr lang="vi-VN" sz="4000" b="1">
              <a:solidFill>
                <a:srgbClr val="5B34DA"/>
              </a:solidFill>
            </a:endParaRPr>
          </a:p>
        </p:txBody>
      </p:sp>
      <p:sp>
        <p:nvSpPr>
          <p:cNvPr id="37" name="TextBox 36"/>
          <p:cNvSpPr txBox="1"/>
          <p:nvPr/>
        </p:nvSpPr>
        <p:spPr>
          <a:xfrm>
            <a:off x="7218923" y="2474903"/>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000" b="1" dirty="0" smtClean="0">
                <a:solidFill>
                  <a:srgbClr val="5B34DA"/>
                </a:solidFill>
              </a:rPr>
              <a:t>6</a:t>
            </a:r>
            <a:endParaRPr lang="vi-VN" sz="4000" b="1" dirty="0">
              <a:solidFill>
                <a:srgbClr val="5B34DA"/>
              </a:solidFill>
            </a:endParaRPr>
          </a:p>
        </p:txBody>
      </p:sp>
      <p:pic>
        <p:nvPicPr>
          <p:cNvPr id="2077" name="Picture 41" descr="POINS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4075">
            <a:off x="9372600" y="6232526"/>
            <a:ext cx="1066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42" descr="PE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15000"/>
            <a:ext cx="96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43" descr="PE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045200"/>
            <a:ext cx="96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44" descr="PE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6045200"/>
            <a:ext cx="96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45" descr="POINS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821863" y="5707063"/>
            <a:ext cx="10668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1214918" y="554306"/>
            <a:ext cx="8132769" cy="646232"/>
          </a:xfrm>
          <a:prstGeom prst="rect">
            <a:avLst/>
          </a:prstGeom>
        </p:spPr>
      </p:pic>
      <p:pic>
        <p:nvPicPr>
          <p:cNvPr id="9" name="Picture 8"/>
          <p:cNvPicPr>
            <a:picLocks noChangeAspect="1"/>
          </p:cNvPicPr>
          <p:nvPr/>
        </p:nvPicPr>
        <p:blipFill>
          <a:blip r:embed="rId6"/>
          <a:stretch>
            <a:fillRect/>
          </a:stretch>
        </p:blipFill>
        <p:spPr>
          <a:xfrm>
            <a:off x="3558355" y="5908688"/>
            <a:ext cx="3877162" cy="425424"/>
          </a:xfrm>
          <a:prstGeom prst="rect">
            <a:avLst/>
          </a:prstGeom>
        </p:spPr>
      </p:pic>
    </p:spTree>
    <p:extLst>
      <p:ext uri="{BB962C8B-B14F-4D97-AF65-F5344CB8AC3E}">
        <p14:creationId xmlns:p14="http://schemas.microsoft.com/office/powerpoint/2010/main" val="341079131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autoRev="1" fill="hold" nodeType="withEffect">
                                  <p:stCondLst>
                                    <p:cond delay="0"/>
                                  </p:stCondLst>
                                  <p:childTnLst>
                                    <p:animMotion origin="layout" path="M -2.5E-6 0.16717 L -2.5E-6 -0.16578 " pathEditMode="relative" rAng="0" ptsTypes="AA">
                                      <p:cBhvr>
                                        <p:cTn id="6" dur="5000" spd="-100000" fill="hold"/>
                                        <p:tgtEl>
                                          <p:spTgt spid="30"/>
                                        </p:tgtEl>
                                        <p:attrNameLst>
                                          <p:attrName>ppt_x</p:attrName>
                                          <p:attrName>ppt_y</p:attrName>
                                        </p:attrNameLst>
                                      </p:cBhvr>
                                      <p:rCtr x="0" y="-16600"/>
                                    </p:animMotion>
                                  </p:childTnLst>
                                </p:cTn>
                              </p:par>
                              <p:par>
                                <p:cTn id="7" presetID="64" presetClass="path" presetSubtype="0" repeatCount="indefinite" accel="50000" decel="50000" autoRev="1" fill="hold" nodeType="withEffect">
                                  <p:stCondLst>
                                    <p:cond delay="0"/>
                                  </p:stCondLst>
                                  <p:childTnLst>
                                    <p:animMotion origin="layout" path="M -0.00156 0.08324 L 5E-6 -0.1133 " pathEditMode="relative" rAng="0" ptsTypes="AA">
                                      <p:cBhvr>
                                        <p:cTn id="8" dur="5000" spd="-100000" fill="hold"/>
                                        <p:tgtEl>
                                          <p:spTgt spid="31"/>
                                        </p:tgtEl>
                                        <p:attrNameLst>
                                          <p:attrName>ppt_x</p:attrName>
                                          <p:attrName>ppt_y</p:attrName>
                                        </p:attrNameLst>
                                      </p:cBhvr>
                                      <p:rCtr x="100" y="-9800"/>
                                    </p:animMotion>
                                  </p:childTnLst>
                                </p:cTn>
                              </p:par>
                              <p:par>
                                <p:cTn id="9" presetID="64" presetClass="path" presetSubtype="0" repeatCount="indefinite" accel="50000" decel="50000" autoRev="1" fill="hold" nodeType="withEffect">
                                  <p:stCondLst>
                                    <p:cond delay="0"/>
                                  </p:stCondLst>
                                  <p:childTnLst>
                                    <p:animMotion origin="layout" path="M -0.00312 0.19098 L -0.00399 -0.07099 " pathEditMode="relative" rAng="0" ptsTypes="AA">
                                      <p:cBhvr>
                                        <p:cTn id="10" dur="5000" spd="-100000" fill="hold"/>
                                        <p:tgtEl>
                                          <p:spTgt spid="32"/>
                                        </p:tgtEl>
                                        <p:attrNameLst>
                                          <p:attrName>ppt_x</p:attrName>
                                          <p:attrName>ppt_y</p:attrName>
                                        </p:attrNameLst>
                                      </p:cBhvr>
                                      <p:rCtr x="-52" y="-13110"/>
                                    </p:animMotion>
                                  </p:childTnLst>
                                </p:cTn>
                              </p:par>
                              <p:par>
                                <p:cTn id="11" presetID="8" presetClass="emph" presetSubtype="0" repeatCount="indefinite" fill="hold" nodeType="withEffect">
                                  <p:stCondLst>
                                    <p:cond delay="0"/>
                                  </p:stCondLst>
                                  <p:childTnLst>
                                    <p:animRot by="10800000">
                                      <p:cBhvr>
                                        <p:cTn id="12" dur="5000" fill="hold"/>
                                        <p:tgtEl>
                                          <p:spTgt spid="5"/>
                                        </p:tgtEl>
                                        <p:attrNameLst>
                                          <p:attrName>r</p:attrName>
                                        </p:attrNameLst>
                                      </p:cBhvr>
                                    </p:animRot>
                                  </p:childTnLst>
                                </p:cTn>
                              </p:par>
                              <p:par>
                                <p:cTn id="13" presetID="8" presetClass="emph" presetSubtype="0" repeatCount="indefinite" fill="hold" nodeType="withEffect">
                                  <p:stCondLst>
                                    <p:cond delay="0"/>
                                  </p:stCondLst>
                                  <p:childTnLst>
                                    <p:animRot by="-10800000">
                                      <p:cBhvr>
                                        <p:cTn id="14" dur="5000" fill="hold"/>
                                        <p:tgtEl>
                                          <p:spTgt spid="7"/>
                                        </p:tgtEl>
                                        <p:attrNameLst>
                                          <p:attrName>r</p:attrName>
                                        </p:attrNameLst>
                                      </p:cBhvr>
                                    </p:animRot>
                                  </p:childTnLst>
                                </p:cTn>
                              </p:par>
                              <p:par>
                                <p:cTn id="15" presetID="8" presetClass="emph" presetSubtype="0" repeatCount="indefinite" fill="hold" nodeType="withEffect">
                                  <p:stCondLst>
                                    <p:cond delay="0"/>
                                  </p:stCondLst>
                                  <p:childTnLst>
                                    <p:animRot by="10800000">
                                      <p:cBhvr>
                                        <p:cTn id="16" dur="5000" fill="hold"/>
                                        <p:tgtEl>
                                          <p:spTgt spid="2"/>
                                        </p:tgtEl>
                                        <p:attrNameLst>
                                          <p:attrName>r</p:attrName>
                                        </p:attrNameLst>
                                      </p:cBhvr>
                                    </p:animRot>
                                  </p:childTnLst>
                                </p:cTn>
                              </p:par>
                              <p:par>
                                <p:cTn id="17" presetID="64" presetClass="path" presetSubtype="0" repeatCount="indefinite" accel="50000" decel="50000" autoRev="1" fill="hold" nodeType="withEffect">
                                  <p:stCondLst>
                                    <p:cond delay="0"/>
                                  </p:stCondLst>
                                  <p:childTnLst>
                                    <p:animMotion origin="layout" path="M -0.004 0.10312 L -0.004 -0.13757 " pathEditMode="relative" rAng="0" ptsTypes="AA">
                                      <p:cBhvr>
                                        <p:cTn id="18" dur="5000" spd="-100000" fill="hold"/>
                                        <p:tgtEl>
                                          <p:spTgt spid="33"/>
                                        </p:tgtEl>
                                        <p:attrNameLst>
                                          <p:attrName>ppt_x</p:attrName>
                                          <p:attrName>ppt_y</p:attrName>
                                        </p:attrNameLst>
                                      </p:cBhvr>
                                      <p:rCtr x="0" y="-12046"/>
                                    </p:animMotion>
                                  </p:childTnLst>
                                </p:cTn>
                              </p:par>
                              <p:par>
                                <p:cTn id="19" presetID="64" presetClass="path" presetSubtype="0" repeatCount="indefinite" accel="50000" decel="50000" autoRev="1" fill="hold" nodeType="withEffect">
                                  <p:stCondLst>
                                    <p:cond delay="0"/>
                                  </p:stCondLst>
                                  <p:childTnLst>
                                    <p:animMotion origin="layout" path="M -0.00017 0.12485 L 2.77778E-7 -0.09503 " pathEditMode="relative" rAng="0" ptsTypes="AA">
                                      <p:cBhvr>
                                        <p:cTn id="20" dur="5000" fill="hold"/>
                                        <p:tgtEl>
                                          <p:spTgt spid="34"/>
                                        </p:tgtEl>
                                        <p:attrNameLst>
                                          <p:attrName>ppt_x</p:attrName>
                                          <p:attrName>ppt_y</p:attrName>
                                        </p:attrNameLst>
                                      </p:cBhvr>
                                      <p:rCtr x="0" y="-11006"/>
                                    </p:animMotion>
                                  </p:childTnLst>
                                </p:cTn>
                              </p:par>
                              <p:par>
                                <p:cTn id="21" presetID="64" presetClass="path" presetSubtype="0" repeatCount="indefinite" accel="50000" decel="50000" autoRev="1" fill="hold" nodeType="withEffect">
                                  <p:stCondLst>
                                    <p:cond delay="0"/>
                                  </p:stCondLst>
                                  <p:childTnLst>
                                    <p:animMotion origin="layout" path="M 0.00434 0.17087 L -3.05556E-6 -0.11607 " pathEditMode="relative" rAng="0" ptsTypes="AA">
                                      <p:cBhvr>
                                        <p:cTn id="22" dur="3000" fill="hold"/>
                                        <p:tgtEl>
                                          <p:spTgt spid="35"/>
                                        </p:tgtEl>
                                        <p:attrNameLst>
                                          <p:attrName>ppt_x</p:attrName>
                                          <p:attrName>ppt_y</p:attrName>
                                        </p:attrNameLst>
                                      </p:cBhvr>
                                      <p:rCtr x="-226" y="-14358"/>
                                    </p:animMotion>
                                  </p:childTnLst>
                                </p:cTn>
                              </p:par>
                              <p:par>
                                <p:cTn id="23" presetID="64" presetClass="path" presetSubtype="0" repeatCount="indefinite" accel="50000" decel="50000" autoRev="1" fill="hold" nodeType="withEffect">
                                  <p:stCondLst>
                                    <p:cond delay="0"/>
                                  </p:stCondLst>
                                  <p:childTnLst>
                                    <p:animMotion origin="layout" path="M 0.00209 0.13572 L -3.61111E-6 -0.1133 " pathEditMode="relative" rAng="0" ptsTypes="AA">
                                      <p:cBhvr>
                                        <p:cTn id="24" dur="5000" spd="-100000" fill="hold"/>
                                        <p:tgtEl>
                                          <p:spTgt spid="37"/>
                                        </p:tgtEl>
                                        <p:attrNameLst>
                                          <p:attrName>ppt_x</p:attrName>
                                          <p:attrName>ppt_y</p:attrName>
                                        </p:attrNameLst>
                                      </p:cBhvr>
                                      <p:rCtr x="-1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41680" y="242669"/>
            <a:ext cx="7532812" cy="90540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err="1" smtClean="0">
                <a:solidFill>
                  <a:srgbClr val="00B0F0"/>
                </a:solidFill>
              </a:rPr>
              <a:t>Các</a:t>
            </a:r>
            <a:r>
              <a:rPr lang="en-US" sz="2400" dirty="0" smtClean="0">
                <a:solidFill>
                  <a:srgbClr val="00B0F0"/>
                </a:solidFill>
              </a:rPr>
              <a:t> </a:t>
            </a:r>
            <a:r>
              <a:rPr lang="en-US" sz="2400" dirty="0" err="1" smtClean="0">
                <a:solidFill>
                  <a:srgbClr val="00B0F0"/>
                </a:solidFill>
              </a:rPr>
              <a:t>em</a:t>
            </a:r>
            <a:r>
              <a:rPr lang="en-US" sz="2400" dirty="0" smtClean="0">
                <a:solidFill>
                  <a:srgbClr val="00B0F0"/>
                </a:solidFill>
              </a:rPr>
              <a:t> </a:t>
            </a:r>
            <a:r>
              <a:rPr lang="en-US" sz="2400" dirty="0" err="1" smtClean="0">
                <a:solidFill>
                  <a:srgbClr val="00B0F0"/>
                </a:solidFill>
              </a:rPr>
              <a:t>đã</a:t>
            </a:r>
            <a:r>
              <a:rPr lang="en-US" sz="2400" dirty="0" smtClean="0">
                <a:solidFill>
                  <a:srgbClr val="00B0F0"/>
                </a:solidFill>
              </a:rPr>
              <a:t> </a:t>
            </a:r>
            <a:r>
              <a:rPr lang="en-US" sz="2400" dirty="0" err="1" smtClean="0">
                <a:solidFill>
                  <a:srgbClr val="00B0F0"/>
                </a:solidFill>
              </a:rPr>
              <a:t>được</a:t>
            </a:r>
            <a:r>
              <a:rPr lang="en-US" sz="2400" dirty="0" smtClean="0">
                <a:solidFill>
                  <a:srgbClr val="00B0F0"/>
                </a:solidFill>
              </a:rPr>
              <a:t> </a:t>
            </a:r>
            <a:r>
              <a:rPr lang="en-US" sz="2400" dirty="0" err="1" smtClean="0">
                <a:solidFill>
                  <a:srgbClr val="00B0F0"/>
                </a:solidFill>
              </a:rPr>
              <a:t>học</a:t>
            </a:r>
            <a:r>
              <a:rPr lang="en-US" sz="2400" dirty="0" smtClean="0">
                <a:solidFill>
                  <a:srgbClr val="00B0F0"/>
                </a:solidFill>
              </a:rPr>
              <a:t> tri </a:t>
            </a:r>
            <a:r>
              <a:rPr lang="en-US" sz="2400" dirty="0" err="1" smtClean="0">
                <a:solidFill>
                  <a:srgbClr val="00B0F0"/>
                </a:solidFill>
              </a:rPr>
              <a:t>thức</a:t>
            </a:r>
            <a:r>
              <a:rPr lang="en-US" sz="2400" dirty="0" smtClean="0">
                <a:solidFill>
                  <a:srgbClr val="00B0F0"/>
                </a:solidFill>
              </a:rPr>
              <a:t> </a:t>
            </a:r>
            <a:r>
              <a:rPr lang="en-US" sz="2400" dirty="0" err="1" smtClean="0">
                <a:solidFill>
                  <a:srgbClr val="00B0F0"/>
                </a:solidFill>
              </a:rPr>
              <a:t>về</a:t>
            </a:r>
            <a:r>
              <a:rPr lang="en-US" sz="2400" dirty="0" smtClean="0">
                <a:solidFill>
                  <a:srgbClr val="00B0F0"/>
                </a:solidFill>
              </a:rPr>
              <a:t> </a:t>
            </a:r>
            <a:r>
              <a:rPr lang="en-US" sz="2400" dirty="0" err="1" smtClean="0">
                <a:solidFill>
                  <a:srgbClr val="00B0F0"/>
                </a:solidFill>
              </a:rPr>
              <a:t>truyền</a:t>
            </a:r>
            <a:r>
              <a:rPr lang="en-US" sz="2400" dirty="0" smtClean="0">
                <a:solidFill>
                  <a:srgbClr val="00B0F0"/>
                </a:solidFill>
              </a:rPr>
              <a:t> </a:t>
            </a:r>
            <a:r>
              <a:rPr lang="en-US" sz="2400" dirty="0" err="1" smtClean="0">
                <a:solidFill>
                  <a:srgbClr val="00B0F0"/>
                </a:solidFill>
              </a:rPr>
              <a:t>thuyết</a:t>
            </a:r>
            <a:r>
              <a:rPr lang="en-US" sz="2400" dirty="0" smtClean="0">
                <a:solidFill>
                  <a:srgbClr val="00B0F0"/>
                </a:solidFill>
              </a:rPr>
              <a:t> </a:t>
            </a:r>
            <a:r>
              <a:rPr lang="en-US" sz="2400" dirty="0" err="1" smtClean="0">
                <a:solidFill>
                  <a:srgbClr val="00B0F0"/>
                </a:solidFill>
              </a:rPr>
              <a:t>trong</a:t>
            </a:r>
            <a:r>
              <a:rPr lang="en-US" sz="2400" dirty="0" smtClean="0">
                <a:solidFill>
                  <a:srgbClr val="00B0F0"/>
                </a:solidFill>
              </a:rPr>
              <a:t> </a:t>
            </a:r>
            <a:r>
              <a:rPr lang="en-US" sz="2400" dirty="0" err="1" smtClean="0">
                <a:solidFill>
                  <a:srgbClr val="00B0F0"/>
                </a:solidFill>
              </a:rPr>
              <a:t>chủ</a:t>
            </a:r>
            <a:r>
              <a:rPr lang="en-US" sz="2400" dirty="0" smtClean="0">
                <a:solidFill>
                  <a:srgbClr val="00B0F0"/>
                </a:solidFill>
              </a:rPr>
              <a:t> </a:t>
            </a:r>
            <a:r>
              <a:rPr lang="en-US" sz="2400" dirty="0" err="1" smtClean="0">
                <a:solidFill>
                  <a:srgbClr val="00B0F0"/>
                </a:solidFill>
              </a:rPr>
              <a:t>đề</a:t>
            </a:r>
            <a:r>
              <a:rPr lang="en-US" sz="2400" dirty="0" smtClean="0">
                <a:solidFill>
                  <a:srgbClr val="00B0F0"/>
                </a:solidFill>
              </a:rPr>
              <a:t> “</a:t>
            </a:r>
            <a:r>
              <a:rPr lang="en-US" sz="2400" dirty="0" err="1" smtClean="0">
                <a:solidFill>
                  <a:srgbClr val="00B0F0"/>
                </a:solidFill>
              </a:rPr>
              <a:t>Lắng</a:t>
            </a:r>
            <a:r>
              <a:rPr lang="en-US" sz="2400" dirty="0" smtClean="0">
                <a:solidFill>
                  <a:srgbClr val="00B0F0"/>
                </a:solidFill>
              </a:rPr>
              <a:t> </a:t>
            </a:r>
            <a:r>
              <a:rPr lang="en-US" sz="2400" dirty="0" err="1" smtClean="0">
                <a:solidFill>
                  <a:srgbClr val="00B0F0"/>
                </a:solidFill>
              </a:rPr>
              <a:t>nghe</a:t>
            </a:r>
            <a:r>
              <a:rPr lang="en-US" sz="2400" dirty="0" smtClean="0">
                <a:solidFill>
                  <a:srgbClr val="00B0F0"/>
                </a:solidFill>
              </a:rPr>
              <a:t> </a:t>
            </a:r>
            <a:r>
              <a:rPr lang="en-US" sz="2400" dirty="0" err="1" smtClean="0">
                <a:solidFill>
                  <a:srgbClr val="00B0F0"/>
                </a:solidFill>
              </a:rPr>
              <a:t>lịch</a:t>
            </a:r>
            <a:r>
              <a:rPr lang="en-US" sz="2400" dirty="0" smtClean="0">
                <a:solidFill>
                  <a:srgbClr val="00B0F0"/>
                </a:solidFill>
              </a:rPr>
              <a:t> </a:t>
            </a:r>
            <a:r>
              <a:rPr lang="en-US" sz="2400" dirty="0" err="1" smtClean="0">
                <a:solidFill>
                  <a:srgbClr val="00B0F0"/>
                </a:solidFill>
              </a:rPr>
              <a:t>sử</a:t>
            </a:r>
            <a:r>
              <a:rPr lang="en-US" sz="2400" dirty="0" smtClean="0">
                <a:solidFill>
                  <a:srgbClr val="00B0F0"/>
                </a:solidFill>
              </a:rPr>
              <a:t> </a:t>
            </a:r>
            <a:r>
              <a:rPr lang="en-US" sz="2400" dirty="0" err="1" smtClean="0">
                <a:solidFill>
                  <a:srgbClr val="00B0F0"/>
                </a:solidFill>
              </a:rPr>
              <a:t>nước</a:t>
            </a:r>
            <a:r>
              <a:rPr lang="en-US" sz="2400" dirty="0" smtClean="0">
                <a:solidFill>
                  <a:srgbClr val="00B0F0"/>
                </a:solidFill>
              </a:rPr>
              <a:t> </a:t>
            </a:r>
            <a:r>
              <a:rPr lang="en-US" sz="2400" dirty="0" err="1" smtClean="0">
                <a:solidFill>
                  <a:srgbClr val="00B0F0"/>
                </a:solidFill>
              </a:rPr>
              <a:t>mình</a:t>
            </a:r>
            <a:r>
              <a:rPr lang="en-US" sz="2400" dirty="0" smtClean="0">
                <a:solidFill>
                  <a:srgbClr val="00B0F0"/>
                </a:solidFill>
              </a:rPr>
              <a:t>”:</a:t>
            </a:r>
            <a:endParaRPr lang="en-US" sz="2400" dirty="0">
              <a:solidFill>
                <a:srgbClr val="00B0F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289858550"/>
              </p:ext>
            </p:extLst>
          </p:nvPr>
        </p:nvGraphicFramePr>
        <p:xfrm>
          <a:off x="741680" y="1991362"/>
          <a:ext cx="4765040" cy="3198905"/>
        </p:xfrm>
        <a:graphic>
          <a:graphicData uri="http://schemas.openxmlformats.org/drawingml/2006/table">
            <a:tbl>
              <a:tblPr firstRow="1" bandRow="1">
                <a:tableStyleId>{5C22544A-7EE6-4342-B048-85BDC9FD1C3A}</a:tableStyleId>
              </a:tblPr>
              <a:tblGrid>
                <a:gridCol w="4765040">
                  <a:extLst>
                    <a:ext uri="{9D8B030D-6E8A-4147-A177-3AD203B41FA5}">
                      <a16:colId xmlns:a16="http://schemas.microsoft.com/office/drawing/2014/main" val="1758106846"/>
                    </a:ext>
                  </a:extLst>
                </a:gridCol>
              </a:tblGrid>
              <a:tr h="353010">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 </a:t>
                      </a:r>
                      <a:r>
                        <a:rPr lang="en-US" sz="1400" dirty="0" smtClean="0">
                          <a:solidFill>
                            <a:srgbClr val="FF0000"/>
                          </a:solidFill>
                        </a:rPr>
                        <a:t>CỐT</a:t>
                      </a:r>
                      <a:r>
                        <a:rPr lang="en-US" sz="1400" baseline="0" dirty="0" smtClean="0">
                          <a:solidFill>
                            <a:srgbClr val="FF0000"/>
                          </a:solidFill>
                        </a:rPr>
                        <a:t> TRUYỆN TRUYỀN THUYẾT</a:t>
                      </a:r>
                      <a:endParaRPr lang="en-US" sz="1400" dirty="0">
                        <a:solidFill>
                          <a:srgbClr val="FF0000"/>
                        </a:solidFill>
                      </a:endParaRPr>
                    </a:p>
                  </a:txBody>
                  <a:tcPr/>
                </a:tc>
                <a:extLst>
                  <a:ext uri="{0D108BD9-81ED-4DB2-BD59-A6C34878D82A}">
                    <a16:rowId xmlns:a16="http://schemas.microsoft.com/office/drawing/2014/main" val="3467200911"/>
                  </a:ext>
                </a:extLst>
              </a:tr>
              <a:tr h="1031579">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xoay</a:t>
                      </a:r>
                      <a:r>
                        <a:rPr lang="en-US" sz="1800" dirty="0" smtClean="0">
                          <a:solidFill>
                            <a:srgbClr val="002060"/>
                          </a:solidFill>
                        </a:rPr>
                        <a:t> </a:t>
                      </a:r>
                      <a:r>
                        <a:rPr lang="en-US" sz="1800" dirty="0" err="1" smtClean="0">
                          <a:solidFill>
                            <a:srgbClr val="002060"/>
                          </a:solidFill>
                        </a:rPr>
                        <a:t>quanh</a:t>
                      </a:r>
                      <a:r>
                        <a:rPr lang="en-US" sz="1800" dirty="0" smtClean="0">
                          <a:solidFill>
                            <a:srgbClr val="002060"/>
                          </a:solidFill>
                        </a:rPr>
                        <a:t> </a:t>
                      </a:r>
                      <a:r>
                        <a:rPr lang="en-US" sz="1800" dirty="0" err="1" smtClean="0">
                          <a:solidFill>
                            <a:srgbClr val="002060"/>
                          </a:solidFill>
                        </a:rPr>
                        <a:t>công</a:t>
                      </a:r>
                      <a:r>
                        <a:rPr lang="en-US" sz="1800" dirty="0" smtClean="0">
                          <a:solidFill>
                            <a:srgbClr val="002060"/>
                          </a:solidFill>
                        </a:rPr>
                        <a:t> </a:t>
                      </a:r>
                      <a:r>
                        <a:rPr lang="en-US" sz="1800" dirty="0" err="1" smtClean="0">
                          <a:solidFill>
                            <a:srgbClr val="002060"/>
                          </a:solidFill>
                        </a:rPr>
                        <a:t>trạng</a:t>
                      </a:r>
                      <a:r>
                        <a:rPr lang="en-US" sz="1800" dirty="0" smtClean="0">
                          <a:solidFill>
                            <a:srgbClr val="002060"/>
                          </a:solidFill>
                        </a:rPr>
                        <a:t>, </a:t>
                      </a:r>
                      <a:r>
                        <a:rPr lang="en-US" sz="1800" dirty="0" err="1" smtClean="0">
                          <a:solidFill>
                            <a:srgbClr val="002060"/>
                          </a:solidFill>
                        </a:rPr>
                        <a:t>kỳ</a:t>
                      </a:r>
                      <a:r>
                        <a:rPr lang="en-US" sz="1800" dirty="0" smtClean="0">
                          <a:solidFill>
                            <a:srgbClr val="002060"/>
                          </a:solidFill>
                        </a:rPr>
                        <a:t> </a:t>
                      </a:r>
                      <a:r>
                        <a:rPr lang="en-US" sz="1800" dirty="0" err="1" smtClean="0">
                          <a:solidFill>
                            <a:srgbClr val="002060"/>
                          </a:solidFill>
                        </a:rPr>
                        <a:t>tích</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nhân</a:t>
                      </a:r>
                      <a:r>
                        <a:rPr lang="en-US" sz="1800" dirty="0" smtClean="0">
                          <a:solidFill>
                            <a:srgbClr val="002060"/>
                          </a:solidFill>
                        </a:rPr>
                        <a:t> </a:t>
                      </a:r>
                      <a:r>
                        <a:rPr lang="en-US" sz="1800" dirty="0" err="1" smtClean="0">
                          <a:solidFill>
                            <a:srgbClr val="002060"/>
                          </a:solidFill>
                        </a:rPr>
                        <a:t>vật</a:t>
                      </a:r>
                      <a:r>
                        <a:rPr lang="en-US" sz="1800" dirty="0" smtClean="0">
                          <a:solidFill>
                            <a:srgbClr val="002060"/>
                          </a:solidFill>
                        </a:rPr>
                        <a:t> </a:t>
                      </a:r>
                      <a:r>
                        <a:rPr lang="en-US" sz="1800" dirty="0" err="1" smtClean="0">
                          <a:solidFill>
                            <a:srgbClr val="002060"/>
                          </a:solidFill>
                        </a:rPr>
                        <a:t>mà</a:t>
                      </a:r>
                      <a:r>
                        <a:rPr lang="en-US" sz="1800" dirty="0" smtClean="0">
                          <a:solidFill>
                            <a:srgbClr val="002060"/>
                          </a:solidFill>
                        </a:rPr>
                        <a:t> </a:t>
                      </a:r>
                      <a:r>
                        <a:rPr lang="en-US" sz="1800" dirty="0" err="1" smtClean="0">
                          <a:solidFill>
                            <a:srgbClr val="002060"/>
                          </a:solidFill>
                        </a:rPr>
                        <a:t>cộng</a:t>
                      </a:r>
                      <a:r>
                        <a:rPr lang="en-US" sz="1800" dirty="0" smtClean="0">
                          <a:solidFill>
                            <a:srgbClr val="002060"/>
                          </a:solidFill>
                        </a:rPr>
                        <a:t> </a:t>
                      </a:r>
                      <a:r>
                        <a:rPr lang="en-US" sz="1800" dirty="0" err="1" smtClean="0">
                          <a:solidFill>
                            <a:srgbClr val="002060"/>
                          </a:solidFill>
                        </a:rPr>
                        <a:t>đồng</a:t>
                      </a:r>
                      <a:r>
                        <a:rPr lang="en-US" sz="1800" dirty="0" smtClean="0">
                          <a:solidFill>
                            <a:srgbClr val="002060"/>
                          </a:solidFill>
                        </a:rPr>
                        <a:t> </a:t>
                      </a:r>
                      <a:r>
                        <a:rPr lang="en-US" sz="1800" dirty="0" err="1" smtClean="0">
                          <a:solidFill>
                            <a:srgbClr val="002060"/>
                          </a:solidFill>
                        </a:rPr>
                        <a:t>truyền</a:t>
                      </a:r>
                      <a:r>
                        <a:rPr lang="en-US" sz="1800" dirty="0" smtClean="0">
                          <a:solidFill>
                            <a:srgbClr val="002060"/>
                          </a:solidFill>
                        </a:rPr>
                        <a:t> </a:t>
                      </a:r>
                      <a:r>
                        <a:rPr lang="en-US" sz="1800" dirty="0" err="1" smtClean="0">
                          <a:solidFill>
                            <a:srgbClr val="002060"/>
                          </a:solidFill>
                        </a:rPr>
                        <a:t>tụng</a:t>
                      </a:r>
                      <a:r>
                        <a:rPr lang="en-US" sz="1800" dirty="0" smtClean="0">
                          <a:solidFill>
                            <a:srgbClr val="002060"/>
                          </a:solidFill>
                        </a:rPr>
                        <a:t>, </a:t>
                      </a:r>
                      <a:r>
                        <a:rPr lang="en-US" sz="1800" dirty="0" err="1" smtClean="0">
                          <a:solidFill>
                            <a:srgbClr val="002060"/>
                          </a:solidFill>
                        </a:rPr>
                        <a:t>tôn</a:t>
                      </a:r>
                      <a:r>
                        <a:rPr lang="en-US" sz="1800" dirty="0" smtClean="0">
                          <a:solidFill>
                            <a:srgbClr val="002060"/>
                          </a:solidFill>
                        </a:rPr>
                        <a:t> </a:t>
                      </a:r>
                      <a:r>
                        <a:rPr lang="en-US" sz="1800" dirty="0" err="1" smtClean="0">
                          <a:solidFill>
                            <a:srgbClr val="002060"/>
                          </a:solidFill>
                        </a:rPr>
                        <a:t>thờ</a:t>
                      </a:r>
                      <a:r>
                        <a:rPr lang="en-US" sz="1800" dirty="0" smtClean="0">
                          <a:solidFill>
                            <a:srgbClr val="002060"/>
                          </a:solidFill>
                        </a:rPr>
                        <a:t>.</a:t>
                      </a:r>
                    </a:p>
                  </a:txBody>
                  <a:tcPr/>
                </a:tc>
                <a:extLst>
                  <a:ext uri="{0D108BD9-81ED-4DB2-BD59-A6C34878D82A}">
                    <a16:rowId xmlns:a16="http://schemas.microsoft.com/office/drawing/2014/main" val="1236069951"/>
                  </a:ext>
                </a:extLst>
              </a:tr>
              <a:tr h="953128">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sử</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dụng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yếu</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tố</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kỳ</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ảo</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nhằm</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thể</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hiện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tài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năng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sức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mạnh</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khác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của</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nhân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vật</a:t>
                      </a:r>
                      <a:r>
                        <a:rPr lang="en-US" sz="1800" kern="1200" dirty="0" smtClean="0">
                          <a:solidFill>
                            <a:srgbClr val="002060"/>
                          </a:solidFill>
                          <a:latin typeface="+mn-lt"/>
                          <a:ea typeface="+mn-ea"/>
                          <a:cs typeface="+mn-cs"/>
                        </a:rPr>
                        <a:t>.</a:t>
                      </a:r>
                    </a:p>
                  </a:txBody>
                  <a:tcPr/>
                </a:tc>
                <a:extLst>
                  <a:ext uri="{0D108BD9-81ED-4DB2-BD59-A6C34878D82A}">
                    <a16:rowId xmlns:a16="http://schemas.microsoft.com/office/drawing/2014/main" val="382882507"/>
                  </a:ext>
                </a:extLst>
              </a:tr>
              <a:tr h="861188">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kern="1200" dirty="0" err="1" smtClean="0">
                          <a:solidFill>
                            <a:srgbClr val="002060"/>
                          </a:solidFill>
                          <a:latin typeface="+mn-lt"/>
                          <a:ea typeface="+mn-ea"/>
                          <a:cs typeface="+mn-cs"/>
                        </a:rPr>
                        <a:t>Cuối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truyện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gợi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nhắc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các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dấu</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tích</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xưa</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còn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lưu</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lại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đến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ngày</a:t>
                      </a:r>
                      <a:r>
                        <a:rPr lang="en-US" sz="1800" kern="1200" dirty="0" smtClean="0">
                          <a:solidFill>
                            <a:srgbClr val="002060"/>
                          </a:solidFill>
                          <a:latin typeface="+mn-lt"/>
                          <a:ea typeface="+mn-ea"/>
                          <a:cs typeface="+mn-cs"/>
                        </a:rPr>
                        <a:t> nay.</a:t>
                      </a:r>
                    </a:p>
                  </a:txBody>
                  <a:tcPr/>
                </a:tc>
                <a:extLst>
                  <a:ext uri="{0D108BD9-81ED-4DB2-BD59-A6C34878D82A}">
                    <a16:rowId xmlns:a16="http://schemas.microsoft.com/office/drawing/2014/main" val="195755245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06030693"/>
              </p:ext>
            </p:extLst>
          </p:nvPr>
        </p:nvGraphicFramePr>
        <p:xfrm>
          <a:off x="5839268" y="1991362"/>
          <a:ext cx="4757612" cy="3168425"/>
        </p:xfrm>
        <a:graphic>
          <a:graphicData uri="http://schemas.openxmlformats.org/drawingml/2006/table">
            <a:tbl>
              <a:tblPr firstRow="1" bandRow="1">
                <a:tableStyleId>{5C22544A-7EE6-4342-B048-85BDC9FD1C3A}</a:tableStyleId>
              </a:tblPr>
              <a:tblGrid>
                <a:gridCol w="4757612">
                  <a:extLst>
                    <a:ext uri="{9D8B030D-6E8A-4147-A177-3AD203B41FA5}">
                      <a16:colId xmlns:a16="http://schemas.microsoft.com/office/drawing/2014/main" val="1758106846"/>
                    </a:ext>
                  </a:extLst>
                </a:gridCol>
              </a:tblGrid>
              <a:tr h="353548">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 </a:t>
                      </a:r>
                      <a:r>
                        <a:rPr lang="en-US" sz="1400" dirty="0" smtClean="0">
                          <a:solidFill>
                            <a:srgbClr val="FF0000"/>
                          </a:solidFill>
                        </a:rPr>
                        <a:t>NHÂN</a:t>
                      </a:r>
                      <a:r>
                        <a:rPr lang="en-US" sz="1400" baseline="0" dirty="0" smtClean="0">
                          <a:solidFill>
                            <a:srgbClr val="FF0000"/>
                          </a:solidFill>
                        </a:rPr>
                        <a:t> VẬT TRUYỀN THUYẾT</a:t>
                      </a:r>
                      <a:endParaRPr lang="en-US" sz="1400" dirty="0">
                        <a:solidFill>
                          <a:srgbClr val="FF0000"/>
                        </a:solidFill>
                      </a:endParaRPr>
                    </a:p>
                  </a:txBody>
                  <a:tcPr/>
                </a:tc>
                <a:extLst>
                  <a:ext uri="{0D108BD9-81ED-4DB2-BD59-A6C34878D82A}">
                    <a16:rowId xmlns:a16="http://schemas.microsoft.com/office/drawing/2014/main" val="3467200911"/>
                  </a:ext>
                </a:extLst>
              </a:tr>
              <a:tr h="1033151">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có</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những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điểm</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khác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lạ</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về</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lai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lịch</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phẩm</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chất</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tài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năng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sức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mạnh</a:t>
                      </a:r>
                      <a:r>
                        <a:rPr lang="en-US" sz="1800" kern="1200" dirty="0" smtClean="0">
                          <a:solidFill>
                            <a:srgbClr val="002060"/>
                          </a:solidFill>
                          <a:latin typeface="+mn-lt"/>
                          <a:ea typeface="+mn-ea"/>
                          <a:cs typeface="+mn-cs"/>
                        </a:rPr>
                        <a:t>.</a:t>
                      </a:r>
                    </a:p>
                  </a:txBody>
                  <a:tcPr/>
                </a:tc>
                <a:extLst>
                  <a:ext uri="{0D108BD9-81ED-4DB2-BD59-A6C34878D82A}">
                    <a16:rowId xmlns:a16="http://schemas.microsoft.com/office/drawing/2014/main" val="1236069951"/>
                  </a:ext>
                </a:extLst>
              </a:tr>
              <a:tr h="919226">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gắn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với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sự</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kiện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lịch</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sử</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và</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có</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công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lớn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đối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với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cộng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đồng</a:t>
                      </a:r>
                      <a:r>
                        <a:rPr lang="en-US" sz="1800" kern="1200" dirty="0" smtClean="0">
                          <a:solidFill>
                            <a:srgbClr val="002060"/>
                          </a:solidFill>
                          <a:latin typeface="+mn-lt"/>
                          <a:ea typeface="+mn-ea"/>
                          <a:cs typeface="+mn-cs"/>
                        </a:rPr>
                        <a:t>.</a:t>
                      </a:r>
                    </a:p>
                    <a:p>
                      <a:pPr algn="just"/>
                      <a:endParaRPr lang="en-US" sz="1400" dirty="0" smtClean="0">
                        <a:solidFill>
                          <a:srgbClr val="002060"/>
                        </a:solidFill>
                      </a:endParaRPr>
                    </a:p>
                  </a:txBody>
                  <a:tcPr/>
                </a:tc>
                <a:extLst>
                  <a:ext uri="{0D108BD9-81ED-4DB2-BD59-A6C34878D82A}">
                    <a16:rowId xmlns:a16="http://schemas.microsoft.com/office/drawing/2014/main" val="382882507"/>
                  </a:ext>
                </a:extLst>
              </a:tr>
              <a:tr h="862500">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kern="1200" dirty="0" err="1" smtClean="0">
                          <a:solidFill>
                            <a:srgbClr val="002060"/>
                          </a:solidFill>
                          <a:latin typeface="+mn-lt"/>
                          <a:ea typeface="+mn-ea"/>
                          <a:cs typeface="+mn-cs"/>
                        </a:rPr>
                        <a:t>Được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cộng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đồng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truyền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tụng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tôn</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thờ</a:t>
                      </a:r>
                      <a:r>
                        <a:rPr lang="en-US" sz="1800" kern="1200" dirty="0" smtClean="0">
                          <a:solidFill>
                            <a:srgbClr val="002060"/>
                          </a:solidFill>
                          <a:latin typeface="+mn-lt"/>
                          <a:ea typeface="+mn-ea"/>
                          <a:cs typeface="+mn-cs"/>
                        </a:rPr>
                        <a:t>.</a:t>
                      </a:r>
                    </a:p>
                  </a:txBody>
                  <a:tcPr/>
                </a:tc>
                <a:extLst>
                  <a:ext uri="{0D108BD9-81ED-4DB2-BD59-A6C34878D82A}">
                    <a16:rowId xmlns:a16="http://schemas.microsoft.com/office/drawing/2014/main" val="1957552454"/>
                  </a:ext>
                </a:extLst>
              </a:tr>
            </a:tbl>
          </a:graphicData>
        </a:graphic>
      </p:graphicFrame>
      <p:sp>
        <p:nvSpPr>
          <p:cNvPr id="11" name="Title 1"/>
          <p:cNvSpPr txBox="1">
            <a:spLocks/>
          </p:cNvSpPr>
          <p:nvPr/>
        </p:nvSpPr>
        <p:spPr>
          <a:xfrm>
            <a:off x="3640388" y="1325296"/>
            <a:ext cx="4397760" cy="48884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smtClean="0">
                <a:solidFill>
                  <a:srgbClr val="002060"/>
                </a:solidFill>
              </a:rPr>
              <a:t>TRI THỨC VỀ TRUYỀN THUYẾT</a:t>
            </a:r>
            <a:endParaRPr lang="en-US" sz="2400" b="1" dirty="0">
              <a:solidFill>
                <a:srgbClr val="002060"/>
              </a:solidFill>
            </a:endParaRPr>
          </a:p>
        </p:txBody>
      </p:sp>
    </p:spTree>
    <p:extLst>
      <p:ext uri="{BB962C8B-B14F-4D97-AF65-F5344CB8AC3E}">
        <p14:creationId xmlns:p14="http://schemas.microsoft.com/office/powerpoint/2010/main" val="411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7334" y="488831"/>
            <a:ext cx="8423534" cy="943729"/>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dirty="0" err="1" smtClean="0">
                <a:solidFill>
                  <a:srgbClr val="FF0000"/>
                </a:solidFill>
              </a:rPr>
              <a:t>Thảo</a:t>
            </a:r>
            <a:r>
              <a:rPr lang="en-US" sz="3100" dirty="0" smtClean="0">
                <a:solidFill>
                  <a:srgbClr val="FF0000"/>
                </a:solidFill>
              </a:rPr>
              <a:t> </a:t>
            </a:r>
            <a:r>
              <a:rPr lang="en-US" sz="3100" dirty="0" err="1" smtClean="0">
                <a:solidFill>
                  <a:srgbClr val="FF0000"/>
                </a:solidFill>
              </a:rPr>
              <a:t>luận</a:t>
            </a:r>
            <a:r>
              <a:rPr lang="en-US" sz="3100" dirty="0" smtClean="0">
                <a:solidFill>
                  <a:srgbClr val="FF0000"/>
                </a:solidFill>
              </a:rPr>
              <a:t> </a:t>
            </a:r>
            <a:r>
              <a:rPr lang="en-US" sz="3100" dirty="0" err="1" smtClean="0">
                <a:solidFill>
                  <a:srgbClr val="FF0000"/>
                </a:solidFill>
              </a:rPr>
              <a:t>nhóm</a:t>
            </a:r>
            <a:r>
              <a:rPr lang="en-US" sz="3100" dirty="0" smtClean="0">
                <a:solidFill>
                  <a:srgbClr val="FF0000"/>
                </a:solidFill>
              </a:rPr>
              <a:t>:</a:t>
            </a:r>
            <a:br>
              <a:rPr lang="en-US" sz="3100" dirty="0" smtClean="0">
                <a:solidFill>
                  <a:srgbClr val="FF0000"/>
                </a:solidFill>
              </a:rPr>
            </a:br>
            <a:r>
              <a:rPr lang="en-US" sz="2700" dirty="0" err="1" smtClean="0">
                <a:solidFill>
                  <a:srgbClr val="002060"/>
                </a:solidFill>
              </a:rPr>
              <a:t>Tìm</a:t>
            </a:r>
            <a:r>
              <a:rPr lang="en-US" sz="2700" dirty="0" smtClean="0">
                <a:solidFill>
                  <a:srgbClr val="002060"/>
                </a:solidFill>
              </a:rPr>
              <a:t> </a:t>
            </a:r>
            <a:r>
              <a:rPr lang="en-US" sz="2700" dirty="0" err="1" smtClean="0">
                <a:solidFill>
                  <a:srgbClr val="002060"/>
                </a:solidFill>
              </a:rPr>
              <a:t>một</a:t>
            </a:r>
            <a:r>
              <a:rPr lang="en-US" sz="2700" dirty="0" smtClean="0">
                <a:solidFill>
                  <a:srgbClr val="002060"/>
                </a:solidFill>
              </a:rPr>
              <a:t> </a:t>
            </a:r>
            <a:r>
              <a:rPr lang="en-US" sz="2700" dirty="0" err="1" smtClean="0">
                <a:solidFill>
                  <a:srgbClr val="002060"/>
                </a:solidFill>
              </a:rPr>
              <a:t>số</a:t>
            </a:r>
            <a:r>
              <a:rPr lang="en-US" sz="2700" dirty="0" smtClean="0">
                <a:solidFill>
                  <a:srgbClr val="002060"/>
                </a:solidFill>
              </a:rPr>
              <a:t> chi </a:t>
            </a:r>
            <a:r>
              <a:rPr lang="en-US" sz="2700" dirty="0" err="1" smtClean="0">
                <a:solidFill>
                  <a:srgbClr val="002060"/>
                </a:solidFill>
              </a:rPr>
              <a:t>tiết</a:t>
            </a:r>
            <a:r>
              <a:rPr lang="en-US" sz="2700" dirty="0" smtClean="0">
                <a:solidFill>
                  <a:srgbClr val="002060"/>
                </a:solidFill>
              </a:rPr>
              <a:t> </a:t>
            </a:r>
            <a:r>
              <a:rPr lang="en-US" sz="2700" dirty="0" err="1" smtClean="0">
                <a:solidFill>
                  <a:srgbClr val="002060"/>
                </a:solidFill>
              </a:rPr>
              <a:t>điền</a:t>
            </a:r>
            <a:r>
              <a:rPr lang="en-US" sz="2700" dirty="0" smtClean="0">
                <a:solidFill>
                  <a:srgbClr val="002060"/>
                </a:solidFill>
              </a:rPr>
              <a:t> </a:t>
            </a:r>
            <a:r>
              <a:rPr lang="en-US" sz="2700" dirty="0" err="1" smtClean="0">
                <a:solidFill>
                  <a:srgbClr val="002060"/>
                </a:solidFill>
              </a:rPr>
              <a:t>vào</a:t>
            </a:r>
            <a:r>
              <a:rPr lang="en-US" sz="2700" dirty="0" smtClean="0">
                <a:solidFill>
                  <a:srgbClr val="002060"/>
                </a:solidFill>
              </a:rPr>
              <a:t> </a:t>
            </a:r>
            <a:r>
              <a:rPr lang="en-US" sz="2700" dirty="0" err="1" smtClean="0">
                <a:solidFill>
                  <a:srgbClr val="002060"/>
                </a:solidFill>
              </a:rPr>
              <a:t>cột</a:t>
            </a:r>
            <a:r>
              <a:rPr lang="en-US" sz="2700" dirty="0" smtClean="0">
                <a:solidFill>
                  <a:srgbClr val="002060"/>
                </a:solidFill>
              </a:rPr>
              <a:t> </a:t>
            </a:r>
            <a:r>
              <a:rPr lang="en-US" sz="2700" dirty="0" err="1" smtClean="0">
                <a:solidFill>
                  <a:srgbClr val="002060"/>
                </a:solidFill>
              </a:rPr>
              <a:t>tương</a:t>
            </a:r>
            <a:r>
              <a:rPr lang="en-US" sz="2700" dirty="0" smtClean="0">
                <a:solidFill>
                  <a:srgbClr val="002060"/>
                </a:solidFill>
              </a:rPr>
              <a:t> </a:t>
            </a:r>
            <a:r>
              <a:rPr lang="en-US" sz="2700" dirty="0" err="1" smtClean="0">
                <a:solidFill>
                  <a:srgbClr val="002060"/>
                </a:solidFill>
              </a:rPr>
              <a:t>ứng</a:t>
            </a:r>
            <a:r>
              <a:rPr lang="en-US" sz="2700" dirty="0" smtClean="0">
                <a:solidFill>
                  <a:srgbClr val="002060"/>
                </a:solidFill>
              </a:rPr>
              <a:t> </a:t>
            </a:r>
            <a:r>
              <a:rPr lang="en-US" sz="2700" dirty="0" err="1" smtClean="0">
                <a:solidFill>
                  <a:srgbClr val="002060"/>
                </a:solidFill>
              </a:rPr>
              <a:t>trong</a:t>
            </a:r>
            <a:r>
              <a:rPr lang="en-US" sz="2700" dirty="0" smtClean="0">
                <a:solidFill>
                  <a:srgbClr val="002060"/>
                </a:solidFill>
              </a:rPr>
              <a:t> </a:t>
            </a:r>
            <a:r>
              <a:rPr lang="en-US" sz="2700" dirty="0" err="1" smtClean="0">
                <a:solidFill>
                  <a:srgbClr val="002060"/>
                </a:solidFill>
              </a:rPr>
              <a:t>bảng</a:t>
            </a:r>
            <a:r>
              <a:rPr lang="en-US" sz="2700" dirty="0" smtClean="0">
                <a:solidFill>
                  <a:srgbClr val="002060"/>
                </a:solidFill>
              </a:rPr>
              <a:t> </a:t>
            </a:r>
            <a:r>
              <a:rPr lang="en-US" sz="2700" dirty="0" err="1" smtClean="0">
                <a:solidFill>
                  <a:srgbClr val="002060"/>
                </a:solidFill>
              </a:rPr>
              <a:t>kiểm</a:t>
            </a:r>
            <a:endParaRPr lang="en-US" sz="2700" dirty="0">
              <a:solidFill>
                <a:srgbClr val="002060"/>
              </a:solidFill>
            </a:endParaRPr>
          </a:p>
        </p:txBody>
      </p:sp>
      <p:sp>
        <p:nvSpPr>
          <p:cNvPr id="6" name="Title 1"/>
          <p:cNvSpPr txBox="1">
            <a:spLocks/>
          </p:cNvSpPr>
          <p:nvPr/>
        </p:nvSpPr>
        <p:spPr>
          <a:xfrm>
            <a:off x="851283" y="1897810"/>
            <a:ext cx="8587932" cy="119907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smtClean="0">
                <a:solidFill>
                  <a:srgbClr val="FF0000"/>
                </a:solidFill>
              </a:rPr>
              <a:t>Nhóm</a:t>
            </a:r>
            <a:r>
              <a:rPr lang="en-US" sz="2400" dirty="0" smtClean="0">
                <a:solidFill>
                  <a:srgbClr val="FF0000"/>
                </a:solidFill>
              </a:rPr>
              <a:t> 1 </a:t>
            </a:r>
            <a:r>
              <a:rPr lang="en-US" sz="2400" dirty="0" err="1" smtClean="0">
                <a:solidFill>
                  <a:srgbClr val="FF0000"/>
                </a:solidFill>
              </a:rPr>
              <a:t>và</a:t>
            </a:r>
            <a:r>
              <a:rPr lang="en-US" sz="2400" dirty="0" smtClean="0">
                <a:solidFill>
                  <a:srgbClr val="FF0000"/>
                </a:solidFill>
              </a:rPr>
              <a:t> 2: </a:t>
            </a:r>
            <a:r>
              <a:rPr lang="en-US" sz="2400" dirty="0" err="1" smtClean="0">
                <a:solidFill>
                  <a:srgbClr val="FF0000"/>
                </a:solidFill>
              </a:rPr>
              <a:t>Bảng</a:t>
            </a:r>
            <a:r>
              <a:rPr lang="en-US" sz="2400" dirty="0" smtClean="0">
                <a:solidFill>
                  <a:srgbClr val="FF0000"/>
                </a:solidFill>
              </a:rPr>
              <a:t> 1</a:t>
            </a:r>
          </a:p>
          <a:p>
            <a:pPr algn="just"/>
            <a:r>
              <a:rPr lang="en-US" sz="2000" dirty="0" err="1" smtClean="0">
                <a:solidFill>
                  <a:srgbClr val="002060"/>
                </a:solidFill>
              </a:rPr>
              <a:t>Đặc</a:t>
            </a:r>
            <a:r>
              <a:rPr lang="en-US" sz="2000" dirty="0" smtClean="0">
                <a:solidFill>
                  <a:srgbClr val="002060"/>
                </a:solidFill>
              </a:rPr>
              <a:t> </a:t>
            </a:r>
            <a:r>
              <a:rPr lang="en-US" sz="2000" dirty="0" err="1" smtClean="0">
                <a:solidFill>
                  <a:srgbClr val="002060"/>
                </a:solidFill>
              </a:rPr>
              <a:t>điểm</a:t>
            </a:r>
            <a:r>
              <a:rPr lang="en-US" sz="2000" dirty="0" smtClean="0">
                <a:solidFill>
                  <a:srgbClr val="002060"/>
                </a:solidFill>
              </a:rPr>
              <a:t> </a:t>
            </a:r>
            <a:r>
              <a:rPr lang="en-US" sz="2000" dirty="0" err="1" smtClean="0">
                <a:solidFill>
                  <a:srgbClr val="002060"/>
                </a:solidFill>
              </a:rPr>
              <a:t>cốt</a:t>
            </a:r>
            <a:r>
              <a:rPr lang="en-US" sz="2000" dirty="0" smtClean="0">
                <a:solidFill>
                  <a:srgbClr val="002060"/>
                </a:solidFill>
              </a:rPr>
              <a:t> </a:t>
            </a:r>
            <a:r>
              <a:rPr lang="en-US" sz="2000" dirty="0" err="1" smtClean="0">
                <a:solidFill>
                  <a:srgbClr val="002060"/>
                </a:solidFill>
              </a:rPr>
              <a:t>truyện</a:t>
            </a:r>
            <a:r>
              <a:rPr lang="en-US" sz="2000" dirty="0" smtClean="0">
                <a:solidFill>
                  <a:srgbClr val="002060"/>
                </a:solidFill>
              </a:rPr>
              <a:t> </a:t>
            </a:r>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r>
              <a:rPr lang="en-US" sz="2000" dirty="0" smtClean="0">
                <a:solidFill>
                  <a:srgbClr val="002060"/>
                </a:solidFill>
              </a:rPr>
              <a:t> qua </a:t>
            </a:r>
            <a:r>
              <a:rPr lang="en-US" sz="2000" dirty="0" err="1" smtClean="0">
                <a:solidFill>
                  <a:srgbClr val="002060"/>
                </a:solidFill>
              </a:rPr>
              <a:t>truyện</a:t>
            </a:r>
            <a:r>
              <a:rPr lang="en-US" sz="2000"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chưng</a:t>
            </a:r>
            <a:r>
              <a:rPr lang="en-US" sz="2000" i="1"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giầy</a:t>
            </a:r>
            <a:r>
              <a:rPr lang="en-US" sz="2000" i="1" dirty="0" smtClean="0">
                <a:solidFill>
                  <a:srgbClr val="002060"/>
                </a:solidFill>
              </a:rPr>
              <a:t>.</a:t>
            </a:r>
            <a:endParaRPr lang="en-US" sz="2000" i="1" dirty="0">
              <a:solidFill>
                <a:srgbClr val="002060"/>
              </a:solidFill>
            </a:endParaRPr>
          </a:p>
        </p:txBody>
      </p:sp>
      <p:sp>
        <p:nvSpPr>
          <p:cNvPr id="7" name="Title 1"/>
          <p:cNvSpPr txBox="1">
            <a:spLocks/>
          </p:cNvSpPr>
          <p:nvPr/>
        </p:nvSpPr>
        <p:spPr>
          <a:xfrm>
            <a:off x="1003683" y="3413178"/>
            <a:ext cx="8587932" cy="119907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err="1" smtClean="0">
                <a:solidFill>
                  <a:srgbClr val="FF0000"/>
                </a:solidFill>
              </a:rPr>
              <a:t>Nhóm</a:t>
            </a:r>
            <a:r>
              <a:rPr lang="en-US" sz="2400" dirty="0" smtClean="0">
                <a:solidFill>
                  <a:srgbClr val="FF0000"/>
                </a:solidFill>
              </a:rPr>
              <a:t> 3 </a:t>
            </a:r>
            <a:r>
              <a:rPr lang="en-US" sz="2400" dirty="0" err="1" smtClean="0">
                <a:solidFill>
                  <a:srgbClr val="FF0000"/>
                </a:solidFill>
              </a:rPr>
              <a:t>và</a:t>
            </a:r>
            <a:r>
              <a:rPr lang="en-US" sz="2400" dirty="0" smtClean="0">
                <a:solidFill>
                  <a:srgbClr val="FF0000"/>
                </a:solidFill>
              </a:rPr>
              <a:t> 4: </a:t>
            </a:r>
            <a:r>
              <a:rPr lang="en-US" sz="2400" dirty="0" err="1" smtClean="0">
                <a:solidFill>
                  <a:srgbClr val="FF0000"/>
                </a:solidFill>
              </a:rPr>
              <a:t>Bảng</a:t>
            </a:r>
            <a:r>
              <a:rPr lang="en-US" sz="2400" dirty="0" smtClean="0">
                <a:solidFill>
                  <a:srgbClr val="FF0000"/>
                </a:solidFill>
              </a:rPr>
              <a:t> 2</a:t>
            </a:r>
          </a:p>
          <a:p>
            <a:pPr algn="just"/>
            <a:r>
              <a:rPr lang="en-US" sz="2000" dirty="0" err="1" smtClean="0">
                <a:solidFill>
                  <a:srgbClr val="002060"/>
                </a:solidFill>
              </a:rPr>
              <a:t>Đặc</a:t>
            </a:r>
            <a:r>
              <a:rPr lang="en-US" sz="2000" dirty="0" smtClean="0">
                <a:solidFill>
                  <a:srgbClr val="002060"/>
                </a:solidFill>
              </a:rPr>
              <a:t> </a:t>
            </a:r>
            <a:r>
              <a:rPr lang="en-US" sz="2000" dirty="0" err="1" smtClean="0">
                <a:solidFill>
                  <a:srgbClr val="002060"/>
                </a:solidFill>
              </a:rPr>
              <a:t>điểm</a:t>
            </a:r>
            <a:r>
              <a:rPr lang="en-US" sz="2000" dirty="0" smtClean="0">
                <a:solidFill>
                  <a:srgbClr val="002060"/>
                </a:solidFill>
              </a:rPr>
              <a:t> </a:t>
            </a:r>
            <a:r>
              <a:rPr lang="en-US" sz="2000" dirty="0" err="1">
                <a:solidFill>
                  <a:srgbClr val="002060"/>
                </a:solidFill>
              </a:rPr>
              <a:t>nhân</a:t>
            </a:r>
            <a:r>
              <a:rPr lang="en-US" sz="2000" dirty="0">
                <a:solidFill>
                  <a:srgbClr val="002060"/>
                </a:solidFill>
              </a:rPr>
              <a:t> </a:t>
            </a:r>
            <a:r>
              <a:rPr lang="en-US" sz="2000" dirty="0" err="1">
                <a:solidFill>
                  <a:srgbClr val="002060"/>
                </a:solidFill>
              </a:rPr>
              <a:t>vật</a:t>
            </a:r>
            <a:r>
              <a:rPr lang="en-US" sz="2000" dirty="0">
                <a:solidFill>
                  <a:srgbClr val="002060"/>
                </a:solidFill>
              </a:rPr>
              <a:t> </a:t>
            </a:r>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r>
              <a:rPr lang="en-US" sz="2000" dirty="0" smtClean="0">
                <a:solidFill>
                  <a:srgbClr val="002060"/>
                </a:solidFill>
              </a:rPr>
              <a:t> qua </a:t>
            </a:r>
            <a:r>
              <a:rPr lang="en-US" sz="2000" dirty="0" err="1" smtClean="0">
                <a:solidFill>
                  <a:srgbClr val="002060"/>
                </a:solidFill>
              </a:rPr>
              <a:t>truyện</a:t>
            </a:r>
            <a:r>
              <a:rPr lang="en-US" sz="2000"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chưng</a:t>
            </a:r>
            <a:r>
              <a:rPr lang="en-US" sz="2000" i="1"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giầy</a:t>
            </a:r>
            <a:r>
              <a:rPr lang="en-US" sz="2000" i="1" dirty="0" smtClean="0">
                <a:solidFill>
                  <a:srgbClr val="002060"/>
                </a:solidFill>
              </a:rPr>
              <a:t>.</a:t>
            </a:r>
            <a:endParaRPr lang="en-US" sz="2000" i="1" dirty="0">
              <a:solidFill>
                <a:srgbClr val="002060"/>
              </a:solidFill>
            </a:endParaRPr>
          </a:p>
        </p:txBody>
      </p:sp>
      <p:pic>
        <p:nvPicPr>
          <p:cNvPr id="9" name="Picture 8"/>
          <p:cNvPicPr>
            <a:picLocks noChangeAspect="1"/>
          </p:cNvPicPr>
          <p:nvPr/>
        </p:nvPicPr>
        <p:blipFill>
          <a:blip r:embed="rId2"/>
          <a:stretch>
            <a:fillRect/>
          </a:stretch>
        </p:blipFill>
        <p:spPr>
          <a:xfrm>
            <a:off x="2762729" y="4714874"/>
            <a:ext cx="3810000" cy="2143125"/>
          </a:xfrm>
          <a:prstGeom prst="rect">
            <a:avLst/>
          </a:prstGeom>
        </p:spPr>
      </p:pic>
    </p:spTree>
    <p:extLst>
      <p:ext uri="{BB962C8B-B14F-4D97-AF65-F5344CB8AC3E}">
        <p14:creationId xmlns:p14="http://schemas.microsoft.com/office/powerpoint/2010/main" val="40958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2622825"/>
              </p:ext>
            </p:extLst>
          </p:nvPr>
        </p:nvGraphicFramePr>
        <p:xfrm>
          <a:off x="738948" y="2153917"/>
          <a:ext cx="5042092" cy="3373123"/>
        </p:xfrm>
        <a:graphic>
          <a:graphicData uri="http://schemas.openxmlformats.org/drawingml/2006/table">
            <a:tbl>
              <a:tblPr firstRow="1" bandRow="1">
                <a:tableStyleId>{5C22544A-7EE6-4342-B048-85BDC9FD1C3A}</a:tableStyleId>
              </a:tblPr>
              <a:tblGrid>
                <a:gridCol w="2604877">
                  <a:extLst>
                    <a:ext uri="{9D8B030D-6E8A-4147-A177-3AD203B41FA5}">
                      <a16:colId xmlns:a16="http://schemas.microsoft.com/office/drawing/2014/main" val="1758106846"/>
                    </a:ext>
                  </a:extLst>
                </a:gridCol>
                <a:gridCol w="2437215">
                  <a:extLst>
                    <a:ext uri="{9D8B030D-6E8A-4147-A177-3AD203B41FA5}">
                      <a16:colId xmlns:a16="http://schemas.microsoft.com/office/drawing/2014/main" val="998043994"/>
                    </a:ext>
                  </a:extLst>
                </a:gridCol>
              </a:tblGrid>
              <a:tr h="326212">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a:t>
                      </a:r>
                      <a:endParaRPr lang="en-US" sz="1400" dirty="0">
                        <a:solidFill>
                          <a:srgbClr val="FF0000"/>
                        </a:solidFill>
                      </a:endParaRPr>
                    </a:p>
                  </a:txBody>
                  <a:tcPr/>
                </a:tc>
                <a:tc>
                  <a:txBody>
                    <a:bodyPr/>
                    <a:lstStyle/>
                    <a:p>
                      <a:pPr algn="ctr">
                        <a:spcBef>
                          <a:spcPts val="0"/>
                        </a:spcBef>
                      </a:pPr>
                      <a:r>
                        <a:rPr lang="en-US" sz="1400" dirty="0" smtClean="0">
                          <a:solidFill>
                            <a:srgbClr val="FF0000"/>
                          </a:solidFill>
                        </a:rPr>
                        <a:t>CHI TIẾT</a:t>
                      </a:r>
                      <a:r>
                        <a:rPr lang="en-US" sz="1400" baseline="0" dirty="0" smtClean="0">
                          <a:solidFill>
                            <a:srgbClr val="FF0000"/>
                          </a:solidFill>
                        </a:rPr>
                        <a:t> BIỂU HIỆN</a:t>
                      </a:r>
                      <a:endParaRPr lang="en-US" sz="1400" dirty="0">
                        <a:solidFill>
                          <a:srgbClr val="FF0000"/>
                        </a:solidFill>
                      </a:endParaRPr>
                    </a:p>
                  </a:txBody>
                  <a:tcPr/>
                </a:tc>
                <a:extLst>
                  <a:ext uri="{0D108BD9-81ED-4DB2-BD59-A6C34878D82A}">
                    <a16:rowId xmlns:a16="http://schemas.microsoft.com/office/drawing/2014/main" val="3467200911"/>
                  </a:ext>
                </a:extLst>
              </a:tr>
              <a:tr h="1141315">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xoay</a:t>
                      </a:r>
                      <a:r>
                        <a:rPr lang="en-US" sz="1400" dirty="0" smtClean="0">
                          <a:solidFill>
                            <a:srgbClr val="002060"/>
                          </a:solidFill>
                        </a:rPr>
                        <a:t> </a:t>
                      </a:r>
                      <a:r>
                        <a:rPr lang="en-US" sz="1400" dirty="0" err="1" smtClean="0">
                          <a:solidFill>
                            <a:srgbClr val="002060"/>
                          </a:solidFill>
                        </a:rPr>
                        <a:t>quanh</a:t>
                      </a:r>
                      <a:r>
                        <a:rPr lang="en-US" sz="1400" dirty="0" smtClean="0">
                          <a:solidFill>
                            <a:srgbClr val="002060"/>
                          </a:solidFill>
                        </a:rPr>
                        <a:t> </a:t>
                      </a:r>
                      <a:r>
                        <a:rPr lang="en-US" sz="1400" dirty="0" err="1" smtClean="0">
                          <a:solidFill>
                            <a:srgbClr val="002060"/>
                          </a:solidFill>
                        </a:rPr>
                        <a:t>công</a:t>
                      </a:r>
                      <a:r>
                        <a:rPr lang="en-US" sz="1400" dirty="0" smtClean="0">
                          <a:solidFill>
                            <a:srgbClr val="002060"/>
                          </a:solidFill>
                        </a:rPr>
                        <a:t> </a:t>
                      </a:r>
                      <a:r>
                        <a:rPr lang="en-US" sz="1400" dirty="0" err="1" smtClean="0">
                          <a:solidFill>
                            <a:srgbClr val="002060"/>
                          </a:solidFill>
                        </a:rPr>
                        <a:t>trạng</a:t>
                      </a:r>
                      <a:r>
                        <a:rPr lang="en-US" sz="1400" dirty="0" smtClean="0">
                          <a:solidFill>
                            <a:srgbClr val="002060"/>
                          </a:solidFill>
                        </a:rPr>
                        <a:t>, </a:t>
                      </a:r>
                      <a:r>
                        <a:rPr lang="en-US" sz="1400" dirty="0" err="1" smtClean="0">
                          <a:solidFill>
                            <a:srgbClr val="002060"/>
                          </a:solidFill>
                        </a:rPr>
                        <a:t>kỳ</a:t>
                      </a:r>
                      <a:r>
                        <a:rPr lang="en-US" sz="1400" dirty="0" smtClean="0">
                          <a:solidFill>
                            <a:srgbClr val="002060"/>
                          </a:solidFill>
                        </a:rPr>
                        <a:t> </a:t>
                      </a:r>
                      <a:r>
                        <a:rPr lang="en-US" sz="1400" dirty="0" err="1" smtClean="0">
                          <a:solidFill>
                            <a:srgbClr val="002060"/>
                          </a:solidFill>
                        </a:rPr>
                        <a:t>tích</a:t>
                      </a:r>
                      <a:r>
                        <a:rPr lang="en-US" sz="1400" dirty="0" smtClean="0">
                          <a:solidFill>
                            <a:srgbClr val="002060"/>
                          </a:solidFill>
                        </a:rPr>
                        <a:t> </a:t>
                      </a:r>
                      <a:r>
                        <a:rPr lang="en-US" sz="1400" dirty="0" err="1" smtClean="0">
                          <a:solidFill>
                            <a:srgbClr val="002060"/>
                          </a:solidFill>
                        </a:rPr>
                        <a:t>của</a:t>
                      </a:r>
                      <a:r>
                        <a:rPr lang="en-US" sz="1400" dirty="0" smtClean="0">
                          <a:solidFill>
                            <a:srgbClr val="002060"/>
                          </a:solidFill>
                        </a:rPr>
                        <a:t> </a:t>
                      </a:r>
                      <a:r>
                        <a:rPr lang="en-US" sz="1400" dirty="0" err="1" smtClean="0">
                          <a:solidFill>
                            <a:srgbClr val="002060"/>
                          </a:solidFill>
                        </a:rPr>
                        <a:t>nhân</a:t>
                      </a:r>
                      <a:r>
                        <a:rPr lang="en-US" sz="1400" dirty="0" smtClean="0">
                          <a:solidFill>
                            <a:srgbClr val="002060"/>
                          </a:solidFill>
                        </a:rPr>
                        <a:t> </a:t>
                      </a:r>
                      <a:r>
                        <a:rPr lang="en-US" sz="1400" dirty="0" err="1" smtClean="0">
                          <a:solidFill>
                            <a:srgbClr val="002060"/>
                          </a:solidFill>
                        </a:rPr>
                        <a:t>vật</a:t>
                      </a:r>
                      <a:r>
                        <a:rPr lang="en-US" sz="1400" dirty="0" smtClean="0">
                          <a:solidFill>
                            <a:srgbClr val="002060"/>
                          </a:solidFill>
                        </a:rPr>
                        <a:t> </a:t>
                      </a:r>
                      <a:r>
                        <a:rPr lang="en-US" sz="1400" dirty="0" err="1" smtClean="0">
                          <a:solidFill>
                            <a:srgbClr val="002060"/>
                          </a:solidFill>
                        </a:rPr>
                        <a:t>mà</a:t>
                      </a:r>
                      <a:r>
                        <a:rPr lang="en-US" sz="1400" dirty="0" smtClean="0">
                          <a:solidFill>
                            <a:srgbClr val="002060"/>
                          </a:solidFill>
                        </a:rPr>
                        <a:t> </a:t>
                      </a:r>
                      <a:r>
                        <a:rPr lang="en-US" sz="1400" dirty="0" err="1" smtClean="0">
                          <a:solidFill>
                            <a:srgbClr val="002060"/>
                          </a:solidFill>
                        </a:rPr>
                        <a:t>cộng</a:t>
                      </a:r>
                      <a:r>
                        <a:rPr lang="en-US" sz="1400" dirty="0" smtClean="0">
                          <a:solidFill>
                            <a:srgbClr val="002060"/>
                          </a:solidFill>
                        </a:rPr>
                        <a:t> </a:t>
                      </a:r>
                      <a:r>
                        <a:rPr lang="en-US" sz="1400" dirty="0" err="1" smtClean="0">
                          <a:solidFill>
                            <a:srgbClr val="002060"/>
                          </a:solidFill>
                        </a:rPr>
                        <a:t>đồng</a:t>
                      </a:r>
                      <a:r>
                        <a:rPr lang="en-US" sz="1400" dirty="0" smtClean="0">
                          <a:solidFill>
                            <a:srgbClr val="002060"/>
                          </a:solidFill>
                        </a:rPr>
                        <a:t> </a:t>
                      </a:r>
                      <a:r>
                        <a:rPr lang="en-US" sz="1400" dirty="0" err="1" smtClean="0">
                          <a:solidFill>
                            <a:srgbClr val="002060"/>
                          </a:solidFill>
                        </a:rPr>
                        <a:t>truyền</a:t>
                      </a:r>
                      <a:r>
                        <a:rPr lang="en-US" sz="1400" dirty="0" smtClean="0">
                          <a:solidFill>
                            <a:srgbClr val="002060"/>
                          </a:solidFill>
                        </a:rPr>
                        <a:t> </a:t>
                      </a:r>
                      <a:r>
                        <a:rPr lang="en-US" sz="1400" dirty="0" err="1" smtClean="0">
                          <a:solidFill>
                            <a:srgbClr val="002060"/>
                          </a:solidFill>
                        </a:rPr>
                        <a:t>tụng</a:t>
                      </a:r>
                      <a:r>
                        <a:rPr lang="en-US" sz="1400" dirty="0" smtClean="0">
                          <a:solidFill>
                            <a:srgbClr val="002060"/>
                          </a:solidFill>
                        </a:rPr>
                        <a:t>, </a:t>
                      </a:r>
                      <a:r>
                        <a:rPr lang="en-US" sz="1400" dirty="0" err="1" smtClean="0">
                          <a:solidFill>
                            <a:srgbClr val="002060"/>
                          </a:solidFill>
                        </a:rPr>
                        <a:t>tôn</a:t>
                      </a:r>
                      <a:r>
                        <a:rPr lang="en-US" sz="1400" dirty="0" smtClean="0">
                          <a:solidFill>
                            <a:srgbClr val="002060"/>
                          </a:solidFill>
                        </a:rPr>
                        <a:t> </a:t>
                      </a:r>
                      <a:r>
                        <a:rPr lang="en-US" sz="1400" dirty="0" err="1" smtClean="0">
                          <a:solidFill>
                            <a:srgbClr val="002060"/>
                          </a:solidFill>
                        </a:rPr>
                        <a:t>thờ</a:t>
                      </a:r>
                      <a:r>
                        <a:rPr lang="en-US" sz="1400" dirty="0" smtClean="0">
                          <a:solidFill>
                            <a:srgbClr val="002060"/>
                          </a:solidFill>
                        </a:rPr>
                        <a:t>.</a:t>
                      </a:r>
                    </a:p>
                  </a:txBody>
                  <a:tcPr/>
                </a:tc>
                <a:tc>
                  <a:txBody>
                    <a:bodyPr/>
                    <a:lstStyle/>
                    <a:p>
                      <a:endParaRPr lang="en-US" sz="1400" dirty="0"/>
                    </a:p>
                  </a:txBody>
                  <a:tcPr/>
                </a:tc>
                <a:extLst>
                  <a:ext uri="{0D108BD9-81ED-4DB2-BD59-A6C34878D82A}">
                    <a16:rowId xmlns:a16="http://schemas.microsoft.com/office/drawing/2014/main" val="1236069951"/>
                  </a:ext>
                </a:extLst>
              </a:tr>
              <a:tr h="952798">
                <a:tc>
                  <a:txBody>
                    <a:bodyPr/>
                    <a:lstStyle/>
                    <a:p>
                      <a:pPr marL="285750" indent="-285750" algn="just">
                        <a:buFont typeface="Wingdings" panose="05000000000000000000" pitchFamily="2" charset="2"/>
                        <a:buChar char="v"/>
                      </a:pP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sử</a:t>
                      </a:r>
                      <a:r>
                        <a:rPr lang="en-US" sz="1400" dirty="0" smtClean="0">
                          <a:solidFill>
                            <a:srgbClr val="002060"/>
                          </a:solidFill>
                        </a:rPr>
                        <a:t> </a:t>
                      </a:r>
                      <a:r>
                        <a:rPr lang="en-US" sz="1400" dirty="0" err="1" smtClean="0">
                          <a:solidFill>
                            <a:srgbClr val="002060"/>
                          </a:solidFill>
                        </a:rPr>
                        <a:t>dụng</a:t>
                      </a:r>
                      <a:r>
                        <a:rPr lang="en-US" sz="1400" dirty="0" smtClean="0">
                          <a:solidFill>
                            <a:srgbClr val="002060"/>
                          </a:solidFill>
                        </a:rPr>
                        <a:t> </a:t>
                      </a:r>
                      <a:r>
                        <a:rPr lang="en-US" sz="1400" dirty="0" err="1" smtClean="0">
                          <a:solidFill>
                            <a:srgbClr val="002060"/>
                          </a:solidFill>
                        </a:rPr>
                        <a:t>yếu</a:t>
                      </a:r>
                      <a:r>
                        <a:rPr lang="en-US" sz="1400" dirty="0" smtClean="0">
                          <a:solidFill>
                            <a:srgbClr val="002060"/>
                          </a:solidFill>
                        </a:rPr>
                        <a:t> </a:t>
                      </a:r>
                      <a:r>
                        <a:rPr lang="en-US" sz="1400" dirty="0" err="1" smtClean="0">
                          <a:solidFill>
                            <a:srgbClr val="002060"/>
                          </a:solidFill>
                        </a:rPr>
                        <a:t>tố</a:t>
                      </a:r>
                      <a:r>
                        <a:rPr lang="en-US" sz="1400" dirty="0" smtClean="0">
                          <a:solidFill>
                            <a:srgbClr val="002060"/>
                          </a:solidFill>
                        </a:rPr>
                        <a:t> </a:t>
                      </a:r>
                      <a:r>
                        <a:rPr lang="en-US" sz="1400" dirty="0" err="1" smtClean="0">
                          <a:solidFill>
                            <a:srgbClr val="002060"/>
                          </a:solidFill>
                        </a:rPr>
                        <a:t>kỳ</a:t>
                      </a:r>
                      <a:r>
                        <a:rPr lang="en-US" sz="1400" dirty="0" smtClean="0">
                          <a:solidFill>
                            <a:srgbClr val="002060"/>
                          </a:solidFill>
                        </a:rPr>
                        <a:t> </a:t>
                      </a:r>
                      <a:r>
                        <a:rPr lang="en-US" sz="1400" dirty="0" err="1" smtClean="0">
                          <a:solidFill>
                            <a:srgbClr val="002060"/>
                          </a:solidFill>
                        </a:rPr>
                        <a:t>ảo</a:t>
                      </a:r>
                      <a:r>
                        <a:rPr lang="en-US" sz="1400" dirty="0" smtClean="0">
                          <a:solidFill>
                            <a:srgbClr val="002060"/>
                          </a:solidFill>
                        </a:rPr>
                        <a:t> </a:t>
                      </a:r>
                      <a:r>
                        <a:rPr lang="en-US" sz="1400" dirty="0" err="1" smtClean="0">
                          <a:solidFill>
                            <a:srgbClr val="002060"/>
                          </a:solidFill>
                        </a:rPr>
                        <a:t>nhằm</a:t>
                      </a:r>
                      <a:r>
                        <a:rPr lang="en-US" sz="1400" dirty="0" smtClean="0">
                          <a:solidFill>
                            <a:srgbClr val="002060"/>
                          </a:solidFill>
                        </a:rPr>
                        <a:t> </a:t>
                      </a:r>
                      <a:r>
                        <a:rPr lang="en-US" sz="1400" dirty="0" err="1" smtClean="0">
                          <a:solidFill>
                            <a:srgbClr val="002060"/>
                          </a:solidFill>
                        </a:rPr>
                        <a:t>thể</a:t>
                      </a:r>
                      <a:r>
                        <a:rPr lang="en-US" sz="1400" dirty="0" smtClean="0">
                          <a:solidFill>
                            <a:srgbClr val="002060"/>
                          </a:solidFill>
                        </a:rPr>
                        <a:t> </a:t>
                      </a:r>
                      <a:r>
                        <a:rPr lang="en-US" sz="1400" dirty="0" err="1" smtClean="0">
                          <a:solidFill>
                            <a:srgbClr val="002060"/>
                          </a:solidFill>
                        </a:rPr>
                        <a:t>hiện</a:t>
                      </a:r>
                      <a:r>
                        <a:rPr lang="en-US" sz="1400" dirty="0" smtClean="0">
                          <a:solidFill>
                            <a:srgbClr val="002060"/>
                          </a:solidFill>
                        </a:rPr>
                        <a:t> </a:t>
                      </a:r>
                      <a:r>
                        <a:rPr lang="en-US" sz="1400" dirty="0" err="1" smtClean="0">
                          <a:solidFill>
                            <a:srgbClr val="002060"/>
                          </a:solidFill>
                        </a:rPr>
                        <a:t>tài</a:t>
                      </a:r>
                      <a:r>
                        <a:rPr lang="en-US" sz="1400" dirty="0" smtClean="0">
                          <a:solidFill>
                            <a:srgbClr val="002060"/>
                          </a:solidFill>
                        </a:rPr>
                        <a:t> </a:t>
                      </a:r>
                      <a:r>
                        <a:rPr lang="en-US" sz="1400" dirty="0" err="1" smtClean="0">
                          <a:solidFill>
                            <a:srgbClr val="002060"/>
                          </a:solidFill>
                        </a:rPr>
                        <a:t>năng</a:t>
                      </a:r>
                      <a:r>
                        <a:rPr lang="en-US" sz="1400" dirty="0" smtClean="0">
                          <a:solidFill>
                            <a:srgbClr val="002060"/>
                          </a:solidFill>
                        </a:rPr>
                        <a:t>, </a:t>
                      </a:r>
                      <a:r>
                        <a:rPr lang="en-US" sz="1400" dirty="0" err="1" smtClean="0">
                          <a:solidFill>
                            <a:srgbClr val="002060"/>
                          </a:solidFill>
                        </a:rPr>
                        <a:t>sức</a:t>
                      </a:r>
                      <a:r>
                        <a:rPr lang="en-US" sz="1400" dirty="0" smtClean="0">
                          <a:solidFill>
                            <a:srgbClr val="002060"/>
                          </a:solidFill>
                        </a:rPr>
                        <a:t> </a:t>
                      </a:r>
                      <a:r>
                        <a:rPr lang="en-US" sz="1400" dirty="0" err="1" smtClean="0">
                          <a:solidFill>
                            <a:srgbClr val="002060"/>
                          </a:solidFill>
                        </a:rPr>
                        <a:t>mạnh</a:t>
                      </a:r>
                      <a:r>
                        <a:rPr lang="en-US" sz="1400" dirty="0" smtClean="0">
                          <a:solidFill>
                            <a:srgbClr val="002060"/>
                          </a:solidFill>
                        </a:rPr>
                        <a:t> </a:t>
                      </a:r>
                      <a:r>
                        <a:rPr lang="en-US" sz="1400" dirty="0" err="1" smtClean="0">
                          <a:solidFill>
                            <a:srgbClr val="002060"/>
                          </a:solidFill>
                        </a:rPr>
                        <a:t>khác</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của</a:t>
                      </a:r>
                      <a:r>
                        <a:rPr lang="en-US" sz="1400" dirty="0" smtClean="0">
                          <a:solidFill>
                            <a:srgbClr val="002060"/>
                          </a:solidFill>
                        </a:rPr>
                        <a:t> </a:t>
                      </a:r>
                      <a:r>
                        <a:rPr lang="en-US" sz="1400" dirty="0" err="1" smtClean="0">
                          <a:solidFill>
                            <a:srgbClr val="002060"/>
                          </a:solidFill>
                        </a:rPr>
                        <a:t>nhân</a:t>
                      </a:r>
                      <a:r>
                        <a:rPr lang="en-US" sz="1400" dirty="0" smtClean="0">
                          <a:solidFill>
                            <a:srgbClr val="002060"/>
                          </a:solidFill>
                        </a:rPr>
                        <a:t> </a:t>
                      </a:r>
                      <a:r>
                        <a:rPr lang="en-US" sz="1400" dirty="0" err="1" smtClean="0">
                          <a:solidFill>
                            <a:srgbClr val="002060"/>
                          </a:solidFill>
                        </a:rPr>
                        <a:t>vật</a:t>
                      </a:r>
                      <a:r>
                        <a:rPr lang="en-US" sz="1400" dirty="0" smtClean="0">
                          <a:solidFill>
                            <a:srgbClr val="002060"/>
                          </a:solidFill>
                        </a:rPr>
                        <a:t>.</a:t>
                      </a:r>
                    </a:p>
                  </a:txBody>
                  <a:tcPr/>
                </a:tc>
                <a:tc>
                  <a:txBody>
                    <a:bodyPr/>
                    <a:lstStyle/>
                    <a:p>
                      <a:endParaRPr lang="en-US" sz="1400" dirty="0"/>
                    </a:p>
                  </a:txBody>
                  <a:tcPr/>
                </a:tc>
                <a:extLst>
                  <a:ext uri="{0D108BD9-81ED-4DB2-BD59-A6C34878D82A}">
                    <a16:rowId xmlns:a16="http://schemas.microsoft.com/office/drawing/2014/main" val="382882507"/>
                  </a:ext>
                </a:extLst>
              </a:tr>
              <a:tr h="952798">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smtClean="0">
                          <a:solidFill>
                            <a:srgbClr val="002060"/>
                          </a:solidFill>
                        </a:rPr>
                        <a:t>Cuối</a:t>
                      </a:r>
                      <a:r>
                        <a:rPr lang="en-US" sz="1400" dirty="0" smtClean="0">
                          <a:solidFill>
                            <a:srgbClr val="002060"/>
                          </a:solidFill>
                        </a:rPr>
                        <a:t> </a:t>
                      </a:r>
                      <a:r>
                        <a:rPr lang="en-US" sz="1400" dirty="0" err="1" smtClean="0">
                          <a:solidFill>
                            <a:srgbClr val="002060"/>
                          </a:solidFill>
                        </a:rPr>
                        <a:t>truyện</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gợi</a:t>
                      </a:r>
                      <a:r>
                        <a:rPr lang="en-US" sz="1400" dirty="0" smtClean="0">
                          <a:solidFill>
                            <a:srgbClr val="002060"/>
                          </a:solidFill>
                        </a:rPr>
                        <a:t> </a:t>
                      </a:r>
                      <a:r>
                        <a:rPr lang="en-US" sz="1400" dirty="0" err="1" smtClean="0">
                          <a:solidFill>
                            <a:srgbClr val="002060"/>
                          </a:solidFill>
                        </a:rPr>
                        <a:t>nhắc</a:t>
                      </a:r>
                      <a:r>
                        <a:rPr lang="en-US" sz="1400" dirty="0" smtClean="0">
                          <a:solidFill>
                            <a:srgbClr val="002060"/>
                          </a:solidFill>
                        </a:rPr>
                        <a:t> </a:t>
                      </a:r>
                      <a:r>
                        <a:rPr lang="en-US" sz="1400" dirty="0" err="1" smtClean="0">
                          <a:solidFill>
                            <a:srgbClr val="002060"/>
                          </a:solidFill>
                        </a:rPr>
                        <a:t>các</a:t>
                      </a:r>
                      <a:r>
                        <a:rPr lang="en-US" sz="1400" dirty="0" smtClean="0">
                          <a:solidFill>
                            <a:srgbClr val="002060"/>
                          </a:solidFill>
                        </a:rPr>
                        <a:t> </a:t>
                      </a:r>
                      <a:r>
                        <a:rPr lang="en-US" sz="1400" dirty="0" err="1" smtClean="0">
                          <a:solidFill>
                            <a:srgbClr val="002060"/>
                          </a:solidFill>
                        </a:rPr>
                        <a:t>dấu</a:t>
                      </a:r>
                      <a:r>
                        <a:rPr lang="en-US" sz="1400" dirty="0" smtClean="0">
                          <a:solidFill>
                            <a:srgbClr val="002060"/>
                          </a:solidFill>
                        </a:rPr>
                        <a:t> </a:t>
                      </a:r>
                      <a:r>
                        <a:rPr lang="en-US" sz="1400" dirty="0" err="1" smtClean="0">
                          <a:solidFill>
                            <a:srgbClr val="002060"/>
                          </a:solidFill>
                        </a:rPr>
                        <a:t>tích</a:t>
                      </a:r>
                      <a:r>
                        <a:rPr lang="en-US" sz="1400" dirty="0" smtClean="0">
                          <a:solidFill>
                            <a:srgbClr val="002060"/>
                          </a:solidFill>
                        </a:rPr>
                        <a:t> </a:t>
                      </a:r>
                      <a:r>
                        <a:rPr lang="en-US" sz="1400" dirty="0" err="1" smtClean="0">
                          <a:solidFill>
                            <a:srgbClr val="002060"/>
                          </a:solidFill>
                        </a:rPr>
                        <a:t>xưa</a:t>
                      </a:r>
                      <a:r>
                        <a:rPr lang="en-US" sz="1400" dirty="0" smtClean="0">
                          <a:solidFill>
                            <a:srgbClr val="002060"/>
                          </a:solidFill>
                        </a:rPr>
                        <a:t> </a:t>
                      </a:r>
                      <a:r>
                        <a:rPr lang="en-US" sz="1400" dirty="0" err="1" smtClean="0">
                          <a:solidFill>
                            <a:srgbClr val="002060"/>
                          </a:solidFill>
                        </a:rPr>
                        <a:t>còn</a:t>
                      </a:r>
                      <a:r>
                        <a:rPr lang="en-US" sz="1400" dirty="0" smtClean="0">
                          <a:solidFill>
                            <a:srgbClr val="002060"/>
                          </a:solidFill>
                        </a:rPr>
                        <a:t> </a:t>
                      </a:r>
                      <a:r>
                        <a:rPr lang="en-US" sz="1400" dirty="0" err="1" smtClean="0">
                          <a:solidFill>
                            <a:srgbClr val="002060"/>
                          </a:solidFill>
                        </a:rPr>
                        <a:t>lưu</a:t>
                      </a:r>
                      <a:r>
                        <a:rPr lang="en-US" sz="1400" dirty="0" smtClean="0">
                          <a:solidFill>
                            <a:srgbClr val="002060"/>
                          </a:solidFill>
                        </a:rPr>
                        <a:t> </a:t>
                      </a:r>
                      <a:r>
                        <a:rPr lang="en-US" sz="1400" dirty="0" err="1" smtClean="0">
                          <a:solidFill>
                            <a:srgbClr val="002060"/>
                          </a:solidFill>
                        </a:rPr>
                        <a:t>lại</a:t>
                      </a:r>
                      <a:r>
                        <a:rPr lang="en-US" sz="1400" dirty="0" smtClean="0">
                          <a:solidFill>
                            <a:srgbClr val="002060"/>
                          </a:solidFill>
                        </a:rPr>
                        <a:t> </a:t>
                      </a:r>
                      <a:r>
                        <a:rPr lang="en-US" sz="1400" dirty="0" err="1" smtClean="0">
                          <a:solidFill>
                            <a:srgbClr val="002060"/>
                          </a:solidFill>
                        </a:rPr>
                        <a:t>đến</a:t>
                      </a:r>
                      <a:r>
                        <a:rPr lang="en-US" sz="1400" dirty="0" smtClean="0">
                          <a:solidFill>
                            <a:srgbClr val="002060"/>
                          </a:solidFill>
                        </a:rPr>
                        <a:t> </a:t>
                      </a:r>
                      <a:r>
                        <a:rPr lang="en-US" sz="1400" dirty="0" err="1" smtClean="0">
                          <a:solidFill>
                            <a:srgbClr val="002060"/>
                          </a:solidFill>
                        </a:rPr>
                        <a:t>ngày</a:t>
                      </a:r>
                      <a:r>
                        <a:rPr lang="en-US" sz="1400" dirty="0" smtClean="0">
                          <a:solidFill>
                            <a:srgbClr val="002060"/>
                          </a:solidFill>
                        </a:rPr>
                        <a:t> nay.</a:t>
                      </a:r>
                    </a:p>
                  </a:txBody>
                  <a:tcPr/>
                </a:tc>
                <a:tc>
                  <a:txBody>
                    <a:bodyPr/>
                    <a:lstStyle/>
                    <a:p>
                      <a:endParaRPr lang="en-US" sz="1400" dirty="0"/>
                    </a:p>
                  </a:txBody>
                  <a:tcPr/>
                </a:tc>
                <a:extLst>
                  <a:ext uri="{0D108BD9-81ED-4DB2-BD59-A6C34878D82A}">
                    <a16:rowId xmlns:a16="http://schemas.microsoft.com/office/drawing/2014/main" val="1957552454"/>
                  </a:ext>
                </a:extLst>
              </a:tr>
            </a:tbl>
          </a:graphicData>
        </a:graphic>
      </p:graphicFrame>
      <p:sp>
        <p:nvSpPr>
          <p:cNvPr id="5" name="Title 1"/>
          <p:cNvSpPr txBox="1">
            <a:spLocks/>
          </p:cNvSpPr>
          <p:nvPr/>
        </p:nvSpPr>
        <p:spPr>
          <a:xfrm>
            <a:off x="738948" y="1342270"/>
            <a:ext cx="5042092"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000" dirty="0" err="1" smtClean="0">
                <a:solidFill>
                  <a:srgbClr val="002060"/>
                </a:solidFill>
              </a:rPr>
              <a:t>Đặc</a:t>
            </a:r>
            <a:r>
              <a:rPr lang="en-US" sz="2000" dirty="0" smtClean="0">
                <a:solidFill>
                  <a:srgbClr val="002060"/>
                </a:solidFill>
              </a:rPr>
              <a:t> </a:t>
            </a:r>
            <a:r>
              <a:rPr lang="en-US" sz="2000" dirty="0" err="1" smtClean="0">
                <a:solidFill>
                  <a:srgbClr val="002060"/>
                </a:solidFill>
              </a:rPr>
              <a:t>điểm</a:t>
            </a:r>
            <a:r>
              <a:rPr lang="en-US" sz="2000" dirty="0" smtClean="0">
                <a:solidFill>
                  <a:srgbClr val="002060"/>
                </a:solidFill>
              </a:rPr>
              <a:t> </a:t>
            </a:r>
            <a:r>
              <a:rPr lang="en-US" sz="2000" dirty="0" err="1" smtClean="0">
                <a:solidFill>
                  <a:srgbClr val="002060"/>
                </a:solidFill>
              </a:rPr>
              <a:t>cốt</a:t>
            </a:r>
            <a:r>
              <a:rPr lang="en-US" sz="2000" dirty="0" smtClean="0">
                <a:solidFill>
                  <a:srgbClr val="002060"/>
                </a:solidFill>
              </a:rPr>
              <a:t> </a:t>
            </a:r>
            <a:r>
              <a:rPr lang="en-US" sz="2000" dirty="0" err="1" smtClean="0">
                <a:solidFill>
                  <a:srgbClr val="002060"/>
                </a:solidFill>
              </a:rPr>
              <a:t>truyện</a:t>
            </a:r>
            <a:r>
              <a:rPr lang="en-US" sz="2000" dirty="0" smtClean="0">
                <a:solidFill>
                  <a:srgbClr val="002060"/>
                </a:solidFill>
              </a:rPr>
              <a:t> </a:t>
            </a:r>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r>
              <a:rPr lang="en-US" sz="2000" dirty="0" smtClean="0">
                <a:solidFill>
                  <a:srgbClr val="002060"/>
                </a:solidFill>
              </a:rPr>
              <a:t> qua </a:t>
            </a:r>
            <a:r>
              <a:rPr lang="en-US" sz="2000" dirty="0" err="1" smtClean="0">
                <a:solidFill>
                  <a:srgbClr val="002060"/>
                </a:solidFill>
              </a:rPr>
              <a:t>truyện</a:t>
            </a:r>
            <a:r>
              <a:rPr lang="en-US" sz="2000"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chưng</a:t>
            </a:r>
            <a:r>
              <a:rPr lang="en-US" sz="2000" i="1"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giầy</a:t>
            </a:r>
            <a:r>
              <a:rPr lang="en-US" sz="2000" i="1" dirty="0" smtClean="0">
                <a:solidFill>
                  <a:srgbClr val="002060"/>
                </a:solidFill>
              </a:rPr>
              <a:t>.</a:t>
            </a:r>
            <a:endParaRPr lang="en-US" sz="2000" i="1" dirty="0">
              <a:solidFill>
                <a:srgbClr val="002060"/>
              </a:solidFill>
            </a:endParaRPr>
          </a:p>
        </p:txBody>
      </p:sp>
      <p:sp>
        <p:nvSpPr>
          <p:cNvPr id="7" name="Title 1"/>
          <p:cNvSpPr txBox="1">
            <a:spLocks/>
          </p:cNvSpPr>
          <p:nvPr/>
        </p:nvSpPr>
        <p:spPr>
          <a:xfrm>
            <a:off x="6398068" y="1281311"/>
            <a:ext cx="5042092"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000" dirty="0" err="1" smtClean="0">
                <a:solidFill>
                  <a:srgbClr val="002060"/>
                </a:solidFill>
              </a:rPr>
              <a:t>Đặc</a:t>
            </a:r>
            <a:r>
              <a:rPr lang="en-US" sz="2000" dirty="0" smtClean="0">
                <a:solidFill>
                  <a:srgbClr val="002060"/>
                </a:solidFill>
              </a:rPr>
              <a:t> </a:t>
            </a:r>
            <a:r>
              <a:rPr lang="en-US" sz="2000" dirty="0" err="1" smtClean="0">
                <a:solidFill>
                  <a:srgbClr val="002060"/>
                </a:solidFill>
              </a:rPr>
              <a:t>điểm</a:t>
            </a:r>
            <a:r>
              <a:rPr lang="en-US" sz="2000" dirty="0" smtClean="0">
                <a:solidFill>
                  <a:srgbClr val="002060"/>
                </a:solidFill>
              </a:rPr>
              <a:t> </a:t>
            </a:r>
            <a:r>
              <a:rPr lang="en-US" sz="2000" dirty="0" err="1" smtClean="0">
                <a:solidFill>
                  <a:srgbClr val="002060"/>
                </a:solidFill>
              </a:rPr>
              <a:t>nhân</a:t>
            </a:r>
            <a:r>
              <a:rPr lang="en-US" sz="2000" dirty="0" smtClean="0">
                <a:solidFill>
                  <a:srgbClr val="002060"/>
                </a:solidFill>
              </a:rPr>
              <a:t> </a:t>
            </a:r>
            <a:r>
              <a:rPr lang="en-US" sz="2000" dirty="0" err="1" smtClean="0">
                <a:solidFill>
                  <a:srgbClr val="002060"/>
                </a:solidFill>
              </a:rPr>
              <a:t>vật</a:t>
            </a:r>
            <a:r>
              <a:rPr lang="en-US" sz="2000" dirty="0" smtClean="0">
                <a:solidFill>
                  <a:srgbClr val="002060"/>
                </a:solidFill>
              </a:rPr>
              <a:t> </a:t>
            </a:r>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r>
              <a:rPr lang="en-US" sz="2000" dirty="0" smtClean="0">
                <a:solidFill>
                  <a:srgbClr val="002060"/>
                </a:solidFill>
              </a:rPr>
              <a:t> qua </a:t>
            </a:r>
            <a:r>
              <a:rPr lang="en-US" sz="2000" dirty="0" err="1" smtClean="0">
                <a:solidFill>
                  <a:srgbClr val="002060"/>
                </a:solidFill>
              </a:rPr>
              <a:t>truyện</a:t>
            </a:r>
            <a:r>
              <a:rPr lang="en-US" sz="2000"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chưng</a:t>
            </a:r>
            <a:r>
              <a:rPr lang="en-US" sz="2000" i="1" dirty="0" smtClean="0">
                <a:solidFill>
                  <a:srgbClr val="002060"/>
                </a:solidFill>
              </a:rPr>
              <a:t>, </a:t>
            </a:r>
            <a:r>
              <a:rPr lang="en-US" sz="2000" i="1" dirty="0" err="1" smtClean="0">
                <a:solidFill>
                  <a:srgbClr val="002060"/>
                </a:solidFill>
              </a:rPr>
              <a:t>bánh</a:t>
            </a:r>
            <a:r>
              <a:rPr lang="en-US" sz="2000" i="1" dirty="0" smtClean="0">
                <a:solidFill>
                  <a:srgbClr val="002060"/>
                </a:solidFill>
              </a:rPr>
              <a:t> </a:t>
            </a:r>
            <a:r>
              <a:rPr lang="en-US" sz="2000" i="1" dirty="0" err="1" smtClean="0">
                <a:solidFill>
                  <a:srgbClr val="002060"/>
                </a:solidFill>
              </a:rPr>
              <a:t>giầy</a:t>
            </a:r>
            <a:r>
              <a:rPr lang="en-US" sz="2000" i="1" dirty="0" smtClean="0">
                <a:solidFill>
                  <a:srgbClr val="002060"/>
                </a:solidFill>
              </a:rPr>
              <a:t>.</a:t>
            </a:r>
            <a:endParaRPr lang="en-US" sz="2000" i="1"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002478"/>
              </p:ext>
            </p:extLst>
          </p:nvPr>
        </p:nvGraphicFramePr>
        <p:xfrm>
          <a:off x="6398068" y="2153917"/>
          <a:ext cx="5042092" cy="3373123"/>
        </p:xfrm>
        <a:graphic>
          <a:graphicData uri="http://schemas.openxmlformats.org/drawingml/2006/table">
            <a:tbl>
              <a:tblPr firstRow="1" bandRow="1">
                <a:tableStyleId>{5C22544A-7EE6-4342-B048-85BDC9FD1C3A}</a:tableStyleId>
              </a:tblPr>
              <a:tblGrid>
                <a:gridCol w="2604877">
                  <a:extLst>
                    <a:ext uri="{9D8B030D-6E8A-4147-A177-3AD203B41FA5}">
                      <a16:colId xmlns:a16="http://schemas.microsoft.com/office/drawing/2014/main" val="1758106846"/>
                    </a:ext>
                  </a:extLst>
                </a:gridCol>
                <a:gridCol w="2437215">
                  <a:extLst>
                    <a:ext uri="{9D8B030D-6E8A-4147-A177-3AD203B41FA5}">
                      <a16:colId xmlns:a16="http://schemas.microsoft.com/office/drawing/2014/main" val="998043994"/>
                    </a:ext>
                  </a:extLst>
                </a:gridCol>
              </a:tblGrid>
              <a:tr h="326212">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a:t>
                      </a:r>
                      <a:endParaRPr lang="en-US" sz="1400" dirty="0">
                        <a:solidFill>
                          <a:srgbClr val="FF0000"/>
                        </a:solidFill>
                      </a:endParaRPr>
                    </a:p>
                  </a:txBody>
                  <a:tcPr/>
                </a:tc>
                <a:tc>
                  <a:txBody>
                    <a:bodyPr/>
                    <a:lstStyle/>
                    <a:p>
                      <a:pPr algn="ctr">
                        <a:spcBef>
                          <a:spcPts val="0"/>
                        </a:spcBef>
                      </a:pPr>
                      <a:r>
                        <a:rPr lang="en-US" sz="1400" dirty="0" smtClean="0">
                          <a:solidFill>
                            <a:srgbClr val="FF0000"/>
                          </a:solidFill>
                        </a:rPr>
                        <a:t>CHI TIẾT</a:t>
                      </a:r>
                      <a:r>
                        <a:rPr lang="en-US" sz="1400" baseline="0" dirty="0" smtClean="0">
                          <a:solidFill>
                            <a:srgbClr val="FF0000"/>
                          </a:solidFill>
                        </a:rPr>
                        <a:t> BIỂU HIỆN</a:t>
                      </a:r>
                      <a:endParaRPr lang="en-US" sz="1400" dirty="0">
                        <a:solidFill>
                          <a:srgbClr val="FF0000"/>
                        </a:solidFill>
                      </a:endParaRPr>
                    </a:p>
                  </a:txBody>
                  <a:tcPr/>
                </a:tc>
                <a:extLst>
                  <a:ext uri="{0D108BD9-81ED-4DB2-BD59-A6C34878D82A}">
                    <a16:rowId xmlns:a16="http://schemas.microsoft.com/office/drawing/2014/main" val="3467200911"/>
                  </a:ext>
                </a:extLst>
              </a:tr>
              <a:tr h="1141315">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có</a:t>
                      </a:r>
                      <a:r>
                        <a:rPr lang="en-US" sz="1400" baseline="0" dirty="0" smtClean="0">
                          <a:solidFill>
                            <a:srgbClr val="002060"/>
                          </a:solidFill>
                        </a:rPr>
                        <a:t> </a:t>
                      </a:r>
                      <a:r>
                        <a:rPr lang="en-US" sz="1400" baseline="0" dirty="0" err="1" smtClean="0">
                          <a:solidFill>
                            <a:srgbClr val="002060"/>
                          </a:solidFill>
                        </a:rPr>
                        <a:t>những</a:t>
                      </a:r>
                      <a:r>
                        <a:rPr lang="en-US" sz="1400" baseline="0" dirty="0" smtClean="0">
                          <a:solidFill>
                            <a:srgbClr val="002060"/>
                          </a:solidFill>
                        </a:rPr>
                        <a:t> </a:t>
                      </a:r>
                      <a:r>
                        <a:rPr lang="en-US" sz="1400" baseline="0" dirty="0" err="1" smtClean="0">
                          <a:solidFill>
                            <a:srgbClr val="002060"/>
                          </a:solidFill>
                        </a:rPr>
                        <a:t>điểm</a:t>
                      </a:r>
                      <a:r>
                        <a:rPr lang="en-US" sz="1400" baseline="0" dirty="0" smtClean="0">
                          <a:solidFill>
                            <a:srgbClr val="002060"/>
                          </a:solidFill>
                        </a:rPr>
                        <a:t> </a:t>
                      </a:r>
                      <a:r>
                        <a:rPr lang="en-US" sz="1400" baseline="0" dirty="0" err="1" smtClean="0">
                          <a:solidFill>
                            <a:srgbClr val="002060"/>
                          </a:solidFill>
                        </a:rPr>
                        <a:t>khác</a:t>
                      </a:r>
                      <a:r>
                        <a:rPr lang="en-US" sz="1400" baseline="0" dirty="0" smtClean="0">
                          <a:solidFill>
                            <a:srgbClr val="002060"/>
                          </a:solidFill>
                        </a:rPr>
                        <a:t> </a:t>
                      </a:r>
                      <a:r>
                        <a:rPr lang="en-US" sz="1400" baseline="0" dirty="0" err="1" smtClean="0">
                          <a:solidFill>
                            <a:srgbClr val="002060"/>
                          </a:solidFill>
                        </a:rPr>
                        <a:t>lạ</a:t>
                      </a:r>
                      <a:r>
                        <a:rPr lang="en-US" sz="1400" baseline="0" dirty="0" smtClean="0">
                          <a:solidFill>
                            <a:srgbClr val="002060"/>
                          </a:solidFill>
                        </a:rPr>
                        <a:t> </a:t>
                      </a:r>
                      <a:r>
                        <a:rPr lang="en-US" sz="1400" baseline="0" dirty="0" err="1" smtClean="0">
                          <a:solidFill>
                            <a:srgbClr val="002060"/>
                          </a:solidFill>
                        </a:rPr>
                        <a:t>về</a:t>
                      </a:r>
                      <a:r>
                        <a:rPr lang="en-US" sz="1400" baseline="0" dirty="0" smtClean="0">
                          <a:solidFill>
                            <a:srgbClr val="002060"/>
                          </a:solidFill>
                        </a:rPr>
                        <a:t> </a:t>
                      </a:r>
                      <a:r>
                        <a:rPr lang="en-US" sz="1400" baseline="0" dirty="0" err="1" smtClean="0">
                          <a:solidFill>
                            <a:srgbClr val="002060"/>
                          </a:solidFill>
                        </a:rPr>
                        <a:t>lai</a:t>
                      </a:r>
                      <a:r>
                        <a:rPr lang="en-US" sz="1400" baseline="0" dirty="0" smtClean="0">
                          <a:solidFill>
                            <a:srgbClr val="002060"/>
                          </a:solidFill>
                        </a:rPr>
                        <a:t> </a:t>
                      </a:r>
                      <a:r>
                        <a:rPr lang="en-US" sz="1400" baseline="0" dirty="0" err="1" smtClean="0">
                          <a:solidFill>
                            <a:srgbClr val="002060"/>
                          </a:solidFill>
                        </a:rPr>
                        <a:t>lịch</a:t>
                      </a:r>
                      <a:r>
                        <a:rPr lang="en-US" sz="1400" baseline="0" dirty="0" smtClean="0">
                          <a:solidFill>
                            <a:srgbClr val="002060"/>
                          </a:solidFill>
                        </a:rPr>
                        <a:t>, </a:t>
                      </a:r>
                      <a:r>
                        <a:rPr lang="en-US" sz="1400" baseline="0" dirty="0" err="1" smtClean="0">
                          <a:solidFill>
                            <a:srgbClr val="002060"/>
                          </a:solidFill>
                        </a:rPr>
                        <a:t>phẩm</a:t>
                      </a:r>
                      <a:r>
                        <a:rPr lang="en-US" sz="1400" baseline="0" dirty="0" smtClean="0">
                          <a:solidFill>
                            <a:srgbClr val="002060"/>
                          </a:solidFill>
                        </a:rPr>
                        <a:t> </a:t>
                      </a:r>
                      <a:r>
                        <a:rPr lang="en-US" sz="1400" baseline="0" dirty="0" err="1" smtClean="0">
                          <a:solidFill>
                            <a:srgbClr val="002060"/>
                          </a:solidFill>
                        </a:rPr>
                        <a:t>chất</a:t>
                      </a:r>
                      <a:r>
                        <a:rPr lang="en-US" sz="1400" baseline="0" dirty="0" smtClean="0">
                          <a:solidFill>
                            <a:srgbClr val="002060"/>
                          </a:solidFill>
                        </a:rPr>
                        <a:t>, </a:t>
                      </a:r>
                      <a:r>
                        <a:rPr lang="en-US" sz="1400" baseline="0" dirty="0" err="1" smtClean="0">
                          <a:solidFill>
                            <a:srgbClr val="002060"/>
                          </a:solidFill>
                        </a:rPr>
                        <a:t>tài</a:t>
                      </a:r>
                      <a:r>
                        <a:rPr lang="en-US" sz="1400" baseline="0" dirty="0" smtClean="0">
                          <a:solidFill>
                            <a:srgbClr val="002060"/>
                          </a:solidFill>
                        </a:rPr>
                        <a:t> </a:t>
                      </a:r>
                      <a:r>
                        <a:rPr lang="en-US" sz="1400" baseline="0" dirty="0" err="1" smtClean="0">
                          <a:solidFill>
                            <a:srgbClr val="002060"/>
                          </a:solidFill>
                        </a:rPr>
                        <a:t>năng</a:t>
                      </a:r>
                      <a:r>
                        <a:rPr lang="en-US" sz="1400" baseline="0" dirty="0" smtClean="0">
                          <a:solidFill>
                            <a:srgbClr val="002060"/>
                          </a:solidFill>
                        </a:rPr>
                        <a:t>, </a:t>
                      </a:r>
                      <a:r>
                        <a:rPr lang="en-US" sz="1400" baseline="0" dirty="0" err="1" smtClean="0">
                          <a:solidFill>
                            <a:srgbClr val="002060"/>
                          </a:solidFill>
                        </a:rPr>
                        <a:t>sức</a:t>
                      </a:r>
                      <a:r>
                        <a:rPr lang="en-US" sz="1400" baseline="0" dirty="0" smtClean="0">
                          <a:solidFill>
                            <a:srgbClr val="002060"/>
                          </a:solidFill>
                        </a:rPr>
                        <a:t> </a:t>
                      </a:r>
                      <a:r>
                        <a:rPr lang="en-US" sz="1400" baseline="0" dirty="0" err="1" smtClean="0">
                          <a:solidFill>
                            <a:srgbClr val="002060"/>
                          </a:solidFill>
                        </a:rPr>
                        <a:t>mạnh</a:t>
                      </a:r>
                      <a:r>
                        <a:rPr lang="en-US" sz="1400" dirty="0" smtClean="0">
                          <a:solidFill>
                            <a:srgbClr val="002060"/>
                          </a:solidFill>
                        </a:rPr>
                        <a:t>.</a:t>
                      </a:r>
                    </a:p>
                  </a:txBody>
                  <a:tcPr/>
                </a:tc>
                <a:tc>
                  <a:txBody>
                    <a:bodyPr/>
                    <a:lstStyle/>
                    <a:p>
                      <a:endParaRPr lang="en-US" sz="1400" dirty="0"/>
                    </a:p>
                  </a:txBody>
                  <a:tcPr/>
                </a:tc>
                <a:extLst>
                  <a:ext uri="{0D108BD9-81ED-4DB2-BD59-A6C34878D82A}">
                    <a16:rowId xmlns:a16="http://schemas.microsoft.com/office/drawing/2014/main" val="1236069951"/>
                  </a:ext>
                </a:extLst>
              </a:tr>
              <a:tr h="952798">
                <a:tc>
                  <a:txBody>
                    <a:bodyPr/>
                    <a:lstStyle/>
                    <a:p>
                      <a:pPr marL="285750" indent="-285750" algn="just">
                        <a:buFont typeface="Wingdings" panose="05000000000000000000" pitchFamily="2" charset="2"/>
                        <a:buChar char="v"/>
                      </a:pP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gắn</a:t>
                      </a:r>
                      <a:r>
                        <a:rPr lang="en-US" sz="1400" baseline="0" dirty="0" smtClean="0">
                          <a:solidFill>
                            <a:srgbClr val="002060"/>
                          </a:solidFill>
                        </a:rPr>
                        <a:t> </a:t>
                      </a:r>
                      <a:r>
                        <a:rPr lang="en-US" sz="1400" baseline="0" dirty="0" err="1" smtClean="0">
                          <a:solidFill>
                            <a:srgbClr val="002060"/>
                          </a:solidFill>
                        </a:rPr>
                        <a:t>với</a:t>
                      </a:r>
                      <a:r>
                        <a:rPr lang="en-US" sz="1400" baseline="0" dirty="0" smtClean="0">
                          <a:solidFill>
                            <a:srgbClr val="002060"/>
                          </a:solidFill>
                        </a:rPr>
                        <a:t> </a:t>
                      </a:r>
                      <a:r>
                        <a:rPr lang="en-US" sz="1400" baseline="0" dirty="0" err="1" smtClean="0">
                          <a:solidFill>
                            <a:srgbClr val="002060"/>
                          </a:solidFill>
                        </a:rPr>
                        <a:t>sự</a:t>
                      </a:r>
                      <a:r>
                        <a:rPr lang="en-US" sz="1400" baseline="0" dirty="0" smtClean="0">
                          <a:solidFill>
                            <a:srgbClr val="002060"/>
                          </a:solidFill>
                        </a:rPr>
                        <a:t> </a:t>
                      </a:r>
                      <a:r>
                        <a:rPr lang="en-US" sz="1400" baseline="0" dirty="0" err="1" smtClean="0">
                          <a:solidFill>
                            <a:srgbClr val="002060"/>
                          </a:solidFill>
                        </a:rPr>
                        <a:t>kiện</a:t>
                      </a:r>
                      <a:r>
                        <a:rPr lang="en-US" sz="1400" baseline="0" dirty="0" smtClean="0">
                          <a:solidFill>
                            <a:srgbClr val="002060"/>
                          </a:solidFill>
                        </a:rPr>
                        <a:t> </a:t>
                      </a:r>
                      <a:r>
                        <a:rPr lang="en-US" sz="1400" baseline="0" dirty="0" err="1" smtClean="0">
                          <a:solidFill>
                            <a:srgbClr val="002060"/>
                          </a:solidFill>
                        </a:rPr>
                        <a:t>lịch</a:t>
                      </a:r>
                      <a:r>
                        <a:rPr lang="en-US" sz="1400" baseline="0" dirty="0" smtClean="0">
                          <a:solidFill>
                            <a:srgbClr val="002060"/>
                          </a:solidFill>
                        </a:rPr>
                        <a:t> </a:t>
                      </a:r>
                      <a:r>
                        <a:rPr lang="en-US" sz="1400" baseline="0" dirty="0" err="1" smtClean="0">
                          <a:solidFill>
                            <a:srgbClr val="002060"/>
                          </a:solidFill>
                        </a:rPr>
                        <a:t>sử</a:t>
                      </a:r>
                      <a:r>
                        <a:rPr lang="en-US" sz="1400" baseline="0" dirty="0" smtClean="0">
                          <a:solidFill>
                            <a:srgbClr val="002060"/>
                          </a:solidFill>
                        </a:rPr>
                        <a:t> </a:t>
                      </a:r>
                      <a:r>
                        <a:rPr lang="en-US" sz="1400" baseline="0" dirty="0" err="1" smtClean="0">
                          <a:solidFill>
                            <a:srgbClr val="002060"/>
                          </a:solidFill>
                        </a:rPr>
                        <a:t>và</a:t>
                      </a:r>
                      <a:r>
                        <a:rPr lang="en-US" sz="1400" baseline="0" dirty="0" smtClean="0">
                          <a:solidFill>
                            <a:srgbClr val="002060"/>
                          </a:solidFill>
                        </a:rPr>
                        <a:t> </a:t>
                      </a:r>
                      <a:r>
                        <a:rPr lang="en-US" sz="1400" baseline="0" dirty="0" err="1" smtClean="0">
                          <a:solidFill>
                            <a:srgbClr val="002060"/>
                          </a:solidFill>
                        </a:rPr>
                        <a:t>có</a:t>
                      </a:r>
                      <a:r>
                        <a:rPr lang="en-US" sz="1400" baseline="0" dirty="0" smtClean="0">
                          <a:solidFill>
                            <a:srgbClr val="002060"/>
                          </a:solidFill>
                        </a:rPr>
                        <a:t> </a:t>
                      </a:r>
                      <a:r>
                        <a:rPr lang="en-US" sz="1400" baseline="0" dirty="0" err="1" smtClean="0">
                          <a:solidFill>
                            <a:srgbClr val="002060"/>
                          </a:solidFill>
                        </a:rPr>
                        <a:t>công</a:t>
                      </a:r>
                      <a:r>
                        <a:rPr lang="en-US" sz="1400" baseline="0" dirty="0" smtClean="0">
                          <a:solidFill>
                            <a:srgbClr val="002060"/>
                          </a:solidFill>
                        </a:rPr>
                        <a:t> </a:t>
                      </a:r>
                      <a:r>
                        <a:rPr lang="en-US" sz="1400" baseline="0" dirty="0" err="1" smtClean="0">
                          <a:solidFill>
                            <a:srgbClr val="002060"/>
                          </a:solidFill>
                        </a:rPr>
                        <a:t>lớn</a:t>
                      </a:r>
                      <a:r>
                        <a:rPr lang="en-US" sz="1400" baseline="0" dirty="0" smtClean="0">
                          <a:solidFill>
                            <a:srgbClr val="002060"/>
                          </a:solidFill>
                        </a:rPr>
                        <a:t> </a:t>
                      </a:r>
                      <a:r>
                        <a:rPr lang="en-US" sz="1400" baseline="0" dirty="0" err="1" smtClean="0">
                          <a:solidFill>
                            <a:srgbClr val="002060"/>
                          </a:solidFill>
                        </a:rPr>
                        <a:t>đối</a:t>
                      </a:r>
                      <a:r>
                        <a:rPr lang="en-US" sz="1400" baseline="0" dirty="0" smtClean="0">
                          <a:solidFill>
                            <a:srgbClr val="002060"/>
                          </a:solidFill>
                        </a:rPr>
                        <a:t> </a:t>
                      </a:r>
                      <a:r>
                        <a:rPr lang="en-US" sz="1400" baseline="0" dirty="0" err="1" smtClean="0">
                          <a:solidFill>
                            <a:srgbClr val="002060"/>
                          </a:solidFill>
                        </a:rPr>
                        <a:t>với</a:t>
                      </a:r>
                      <a:r>
                        <a:rPr lang="en-US" sz="1400" baseline="0" dirty="0" smtClean="0">
                          <a:solidFill>
                            <a:srgbClr val="002060"/>
                          </a:solidFill>
                        </a:rPr>
                        <a:t> </a:t>
                      </a:r>
                      <a:r>
                        <a:rPr lang="en-US" sz="1400" baseline="0" dirty="0" err="1" smtClean="0">
                          <a:solidFill>
                            <a:srgbClr val="002060"/>
                          </a:solidFill>
                        </a:rPr>
                        <a:t>cộng</a:t>
                      </a:r>
                      <a:r>
                        <a:rPr lang="en-US" sz="1400" baseline="0" dirty="0" smtClean="0">
                          <a:solidFill>
                            <a:srgbClr val="002060"/>
                          </a:solidFill>
                        </a:rPr>
                        <a:t> </a:t>
                      </a:r>
                      <a:r>
                        <a:rPr lang="en-US" sz="1400" baseline="0" dirty="0" err="1" smtClean="0">
                          <a:solidFill>
                            <a:srgbClr val="002060"/>
                          </a:solidFill>
                        </a:rPr>
                        <a:t>đồng</a:t>
                      </a:r>
                      <a:r>
                        <a:rPr lang="en-US" sz="1400" dirty="0" smtClean="0">
                          <a:solidFill>
                            <a:srgbClr val="002060"/>
                          </a:solidFill>
                        </a:rPr>
                        <a:t>.</a:t>
                      </a:r>
                    </a:p>
                  </a:txBody>
                  <a:tcPr/>
                </a:tc>
                <a:tc>
                  <a:txBody>
                    <a:bodyPr/>
                    <a:lstStyle/>
                    <a:p>
                      <a:endParaRPr lang="en-US" sz="1400" dirty="0"/>
                    </a:p>
                  </a:txBody>
                  <a:tcPr/>
                </a:tc>
                <a:extLst>
                  <a:ext uri="{0D108BD9-81ED-4DB2-BD59-A6C34878D82A}">
                    <a16:rowId xmlns:a16="http://schemas.microsoft.com/office/drawing/2014/main" val="382882507"/>
                  </a:ext>
                </a:extLst>
              </a:tr>
              <a:tr h="952798">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400" dirty="0" err="1" smtClean="0">
                          <a:solidFill>
                            <a:srgbClr val="002060"/>
                          </a:solidFill>
                        </a:rPr>
                        <a:t>Được</a:t>
                      </a:r>
                      <a:r>
                        <a:rPr lang="en-US" sz="1400" baseline="0" dirty="0" smtClean="0">
                          <a:solidFill>
                            <a:srgbClr val="002060"/>
                          </a:solidFill>
                        </a:rPr>
                        <a:t> </a:t>
                      </a:r>
                      <a:r>
                        <a:rPr lang="en-US" sz="1400" baseline="0" dirty="0" err="1" smtClean="0">
                          <a:solidFill>
                            <a:srgbClr val="002060"/>
                          </a:solidFill>
                        </a:rPr>
                        <a:t>cộng</a:t>
                      </a:r>
                      <a:r>
                        <a:rPr lang="en-US" sz="1400" baseline="0" dirty="0" smtClean="0">
                          <a:solidFill>
                            <a:srgbClr val="002060"/>
                          </a:solidFill>
                        </a:rPr>
                        <a:t> </a:t>
                      </a:r>
                      <a:r>
                        <a:rPr lang="en-US" sz="1400" baseline="0" dirty="0" err="1" smtClean="0">
                          <a:solidFill>
                            <a:srgbClr val="002060"/>
                          </a:solidFill>
                        </a:rPr>
                        <a:t>đồng</a:t>
                      </a:r>
                      <a:r>
                        <a:rPr lang="en-US" sz="1400" baseline="0" dirty="0" smtClean="0">
                          <a:solidFill>
                            <a:srgbClr val="002060"/>
                          </a:solidFill>
                        </a:rPr>
                        <a:t> </a:t>
                      </a:r>
                      <a:r>
                        <a:rPr lang="en-US" sz="1400" baseline="0" dirty="0" err="1" smtClean="0">
                          <a:solidFill>
                            <a:srgbClr val="002060"/>
                          </a:solidFill>
                        </a:rPr>
                        <a:t>truyền</a:t>
                      </a:r>
                      <a:r>
                        <a:rPr lang="en-US" sz="1400" baseline="0" dirty="0" smtClean="0">
                          <a:solidFill>
                            <a:srgbClr val="002060"/>
                          </a:solidFill>
                        </a:rPr>
                        <a:t> </a:t>
                      </a:r>
                      <a:r>
                        <a:rPr lang="en-US" sz="1400" baseline="0" dirty="0" err="1" smtClean="0">
                          <a:solidFill>
                            <a:srgbClr val="002060"/>
                          </a:solidFill>
                        </a:rPr>
                        <a:t>tụng</a:t>
                      </a:r>
                      <a:r>
                        <a:rPr lang="en-US" sz="1400" baseline="0" dirty="0" smtClean="0">
                          <a:solidFill>
                            <a:srgbClr val="002060"/>
                          </a:solidFill>
                        </a:rPr>
                        <a:t>, </a:t>
                      </a:r>
                      <a:r>
                        <a:rPr lang="en-US" sz="1400" baseline="0" dirty="0" err="1" smtClean="0">
                          <a:solidFill>
                            <a:srgbClr val="002060"/>
                          </a:solidFill>
                        </a:rPr>
                        <a:t>tôn</a:t>
                      </a:r>
                      <a:r>
                        <a:rPr lang="en-US" sz="1400" baseline="0" dirty="0" smtClean="0">
                          <a:solidFill>
                            <a:srgbClr val="002060"/>
                          </a:solidFill>
                        </a:rPr>
                        <a:t> </a:t>
                      </a:r>
                      <a:r>
                        <a:rPr lang="en-US" sz="1400" baseline="0" dirty="0" err="1" smtClean="0">
                          <a:solidFill>
                            <a:srgbClr val="002060"/>
                          </a:solidFill>
                        </a:rPr>
                        <a:t>thờ</a:t>
                      </a:r>
                      <a:r>
                        <a:rPr lang="en-US" sz="1400" dirty="0" smtClean="0">
                          <a:solidFill>
                            <a:srgbClr val="002060"/>
                          </a:solidFill>
                        </a:rPr>
                        <a:t>.</a:t>
                      </a:r>
                    </a:p>
                  </a:txBody>
                  <a:tcPr/>
                </a:tc>
                <a:tc>
                  <a:txBody>
                    <a:bodyPr/>
                    <a:lstStyle/>
                    <a:p>
                      <a:endParaRPr lang="en-US" sz="1400" dirty="0"/>
                    </a:p>
                  </a:txBody>
                  <a:tcPr/>
                </a:tc>
                <a:extLst>
                  <a:ext uri="{0D108BD9-81ED-4DB2-BD59-A6C34878D82A}">
                    <a16:rowId xmlns:a16="http://schemas.microsoft.com/office/drawing/2014/main" val="1957552454"/>
                  </a:ext>
                </a:extLst>
              </a:tr>
            </a:tbl>
          </a:graphicData>
        </a:graphic>
      </p:graphicFrame>
      <p:sp>
        <p:nvSpPr>
          <p:cNvPr id="9" name="Title 1"/>
          <p:cNvSpPr txBox="1">
            <a:spLocks/>
          </p:cNvSpPr>
          <p:nvPr/>
        </p:nvSpPr>
        <p:spPr>
          <a:xfrm>
            <a:off x="1815908" y="855741"/>
            <a:ext cx="2502092" cy="425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000" dirty="0" smtClean="0">
                <a:solidFill>
                  <a:srgbClr val="FF0000"/>
                </a:solidFill>
              </a:rPr>
              <a:t>NHÓM 1 VÀ NHÓM 2</a:t>
            </a:r>
            <a:endParaRPr lang="en-US" sz="2000" i="1" dirty="0">
              <a:solidFill>
                <a:srgbClr val="FF0000"/>
              </a:solidFill>
            </a:endParaRPr>
          </a:p>
        </p:txBody>
      </p:sp>
      <p:sp>
        <p:nvSpPr>
          <p:cNvPr id="10" name="Title 1"/>
          <p:cNvSpPr txBox="1">
            <a:spLocks/>
          </p:cNvSpPr>
          <p:nvPr/>
        </p:nvSpPr>
        <p:spPr>
          <a:xfrm>
            <a:off x="7505508" y="855741"/>
            <a:ext cx="2502092" cy="425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000" dirty="0" smtClean="0">
                <a:solidFill>
                  <a:srgbClr val="FF0000"/>
                </a:solidFill>
              </a:rPr>
              <a:t>NHÓM 3 VÀ NHÓM 4</a:t>
            </a:r>
            <a:endParaRPr lang="en-US" sz="2000" i="1" dirty="0">
              <a:solidFill>
                <a:srgbClr val="FF0000"/>
              </a:solidFill>
            </a:endParaRPr>
          </a:p>
        </p:txBody>
      </p:sp>
    </p:spTree>
    <p:extLst>
      <p:ext uri="{BB962C8B-B14F-4D97-AF65-F5344CB8AC3E}">
        <p14:creationId xmlns:p14="http://schemas.microsoft.com/office/powerpoint/2010/main" val="237563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 calcmode="lin" valueType="num">
                                      <p:cBhvr>
                                        <p:cTn id="9" dur="1750" fill="hold"/>
                                        <p:tgtEl>
                                          <p:spTgt spid="9"/>
                                        </p:tgtEl>
                                        <p:attrNameLst>
                                          <p:attrName>style.rotation</p:attrName>
                                        </p:attrNameLst>
                                      </p:cBhvr>
                                      <p:tavLst>
                                        <p:tav tm="0">
                                          <p:val>
                                            <p:fltVal val="90"/>
                                          </p:val>
                                        </p:tav>
                                        <p:tav tm="100000">
                                          <p:val>
                                            <p:fltVal val="0"/>
                                          </p:val>
                                        </p:tav>
                                      </p:tavLst>
                                    </p:anim>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42445350"/>
              </p:ext>
            </p:extLst>
          </p:nvPr>
        </p:nvGraphicFramePr>
        <p:xfrm>
          <a:off x="1114868" y="1889759"/>
          <a:ext cx="8303452" cy="4286029"/>
        </p:xfrm>
        <a:graphic>
          <a:graphicData uri="http://schemas.openxmlformats.org/drawingml/2006/table">
            <a:tbl>
              <a:tblPr firstRow="1" bandRow="1">
                <a:tableStyleId>{5C22544A-7EE6-4342-B048-85BDC9FD1C3A}</a:tableStyleId>
              </a:tblPr>
              <a:tblGrid>
                <a:gridCol w="4289781">
                  <a:extLst>
                    <a:ext uri="{9D8B030D-6E8A-4147-A177-3AD203B41FA5}">
                      <a16:colId xmlns:a16="http://schemas.microsoft.com/office/drawing/2014/main" val="1758106846"/>
                    </a:ext>
                  </a:extLst>
                </a:gridCol>
                <a:gridCol w="4013671">
                  <a:extLst>
                    <a:ext uri="{9D8B030D-6E8A-4147-A177-3AD203B41FA5}">
                      <a16:colId xmlns:a16="http://schemas.microsoft.com/office/drawing/2014/main" val="998043994"/>
                    </a:ext>
                  </a:extLst>
                </a:gridCol>
              </a:tblGrid>
              <a:tr h="362567">
                <a:tc>
                  <a:txBody>
                    <a:bodyPr/>
                    <a:lstStyle/>
                    <a:p>
                      <a:pPr algn="ctr">
                        <a:spcBef>
                          <a:spcPts val="600"/>
                        </a:spcBef>
                      </a:pPr>
                      <a:r>
                        <a:rPr lang="en-US" sz="1800" dirty="0" smtClean="0">
                          <a:solidFill>
                            <a:srgbClr val="FF0000"/>
                          </a:solidFill>
                        </a:rPr>
                        <a:t>ĐẶC</a:t>
                      </a:r>
                      <a:r>
                        <a:rPr lang="en-US" sz="1800" baseline="0" dirty="0" smtClean="0">
                          <a:solidFill>
                            <a:srgbClr val="FF0000"/>
                          </a:solidFill>
                        </a:rPr>
                        <a:t> ĐIỂM</a:t>
                      </a:r>
                      <a:endParaRPr lang="en-US" sz="1800" dirty="0">
                        <a:solidFill>
                          <a:srgbClr val="FF0000"/>
                        </a:solidFill>
                      </a:endParaRPr>
                    </a:p>
                  </a:txBody>
                  <a:tcPr/>
                </a:tc>
                <a:tc>
                  <a:txBody>
                    <a:bodyPr/>
                    <a:lstStyle/>
                    <a:p>
                      <a:pPr algn="ctr">
                        <a:spcBef>
                          <a:spcPts val="0"/>
                        </a:spcBef>
                      </a:pPr>
                      <a:r>
                        <a:rPr lang="en-US" sz="1800" dirty="0" smtClean="0">
                          <a:solidFill>
                            <a:srgbClr val="FF0000"/>
                          </a:solidFill>
                        </a:rPr>
                        <a:t>CHI TIẾT</a:t>
                      </a:r>
                      <a:r>
                        <a:rPr lang="en-US" sz="1800" baseline="0" dirty="0" smtClean="0">
                          <a:solidFill>
                            <a:srgbClr val="FF0000"/>
                          </a:solidFill>
                        </a:rPr>
                        <a:t> BIỂU HIỆN</a:t>
                      </a:r>
                      <a:endParaRPr lang="en-US" sz="1800" dirty="0">
                        <a:solidFill>
                          <a:srgbClr val="FF0000"/>
                        </a:solidFill>
                      </a:endParaRPr>
                    </a:p>
                  </a:txBody>
                  <a:tcPr/>
                </a:tc>
                <a:extLst>
                  <a:ext uri="{0D108BD9-81ED-4DB2-BD59-A6C34878D82A}">
                    <a16:rowId xmlns:a16="http://schemas.microsoft.com/office/drawing/2014/main" val="3467200911"/>
                  </a:ext>
                </a:extLst>
              </a:tr>
              <a:tr h="1268509">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xoay</a:t>
                      </a:r>
                      <a:r>
                        <a:rPr lang="en-US" sz="1800" dirty="0" smtClean="0">
                          <a:solidFill>
                            <a:srgbClr val="002060"/>
                          </a:solidFill>
                        </a:rPr>
                        <a:t> </a:t>
                      </a:r>
                      <a:r>
                        <a:rPr lang="en-US" sz="1800" dirty="0" err="1" smtClean="0">
                          <a:solidFill>
                            <a:srgbClr val="002060"/>
                          </a:solidFill>
                        </a:rPr>
                        <a:t>quanh</a:t>
                      </a:r>
                      <a:r>
                        <a:rPr lang="en-US" sz="1800" dirty="0" smtClean="0">
                          <a:solidFill>
                            <a:srgbClr val="002060"/>
                          </a:solidFill>
                        </a:rPr>
                        <a:t> </a:t>
                      </a:r>
                      <a:r>
                        <a:rPr lang="en-US" sz="1800" dirty="0" err="1" smtClean="0">
                          <a:solidFill>
                            <a:srgbClr val="002060"/>
                          </a:solidFill>
                        </a:rPr>
                        <a:t>công</a:t>
                      </a:r>
                      <a:r>
                        <a:rPr lang="en-US" sz="1800" dirty="0" smtClean="0">
                          <a:solidFill>
                            <a:srgbClr val="002060"/>
                          </a:solidFill>
                        </a:rPr>
                        <a:t> </a:t>
                      </a:r>
                      <a:r>
                        <a:rPr lang="en-US" sz="1800" dirty="0" err="1" smtClean="0">
                          <a:solidFill>
                            <a:srgbClr val="002060"/>
                          </a:solidFill>
                        </a:rPr>
                        <a:t>trạng</a:t>
                      </a:r>
                      <a:r>
                        <a:rPr lang="en-US" sz="1800" dirty="0" smtClean="0">
                          <a:solidFill>
                            <a:srgbClr val="002060"/>
                          </a:solidFill>
                        </a:rPr>
                        <a:t>, </a:t>
                      </a:r>
                      <a:r>
                        <a:rPr lang="en-US" sz="1800" dirty="0" err="1" smtClean="0">
                          <a:solidFill>
                            <a:srgbClr val="002060"/>
                          </a:solidFill>
                        </a:rPr>
                        <a:t>kỳ</a:t>
                      </a:r>
                      <a:r>
                        <a:rPr lang="en-US" sz="1800" dirty="0" smtClean="0">
                          <a:solidFill>
                            <a:srgbClr val="002060"/>
                          </a:solidFill>
                        </a:rPr>
                        <a:t> </a:t>
                      </a:r>
                      <a:r>
                        <a:rPr lang="en-US" sz="1800" dirty="0" err="1" smtClean="0">
                          <a:solidFill>
                            <a:srgbClr val="002060"/>
                          </a:solidFill>
                        </a:rPr>
                        <a:t>tích</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nhân</a:t>
                      </a:r>
                      <a:r>
                        <a:rPr lang="en-US" sz="1800" dirty="0" smtClean="0">
                          <a:solidFill>
                            <a:srgbClr val="002060"/>
                          </a:solidFill>
                        </a:rPr>
                        <a:t> </a:t>
                      </a:r>
                      <a:r>
                        <a:rPr lang="en-US" sz="1800" dirty="0" err="1" smtClean="0">
                          <a:solidFill>
                            <a:srgbClr val="002060"/>
                          </a:solidFill>
                        </a:rPr>
                        <a:t>vật</a:t>
                      </a:r>
                      <a:r>
                        <a:rPr lang="en-US" sz="1800" dirty="0" smtClean="0">
                          <a:solidFill>
                            <a:srgbClr val="002060"/>
                          </a:solidFill>
                        </a:rPr>
                        <a:t> </a:t>
                      </a:r>
                      <a:r>
                        <a:rPr lang="en-US" sz="1800" dirty="0" err="1" smtClean="0">
                          <a:solidFill>
                            <a:srgbClr val="002060"/>
                          </a:solidFill>
                        </a:rPr>
                        <a:t>mà</a:t>
                      </a:r>
                      <a:r>
                        <a:rPr lang="en-US" sz="1800" dirty="0" smtClean="0">
                          <a:solidFill>
                            <a:srgbClr val="002060"/>
                          </a:solidFill>
                        </a:rPr>
                        <a:t> </a:t>
                      </a:r>
                      <a:r>
                        <a:rPr lang="en-US" sz="1800" dirty="0" err="1" smtClean="0">
                          <a:solidFill>
                            <a:srgbClr val="002060"/>
                          </a:solidFill>
                        </a:rPr>
                        <a:t>cộng</a:t>
                      </a:r>
                      <a:r>
                        <a:rPr lang="en-US" sz="1800" dirty="0" smtClean="0">
                          <a:solidFill>
                            <a:srgbClr val="002060"/>
                          </a:solidFill>
                        </a:rPr>
                        <a:t> </a:t>
                      </a:r>
                      <a:r>
                        <a:rPr lang="en-US" sz="1800" dirty="0" err="1" smtClean="0">
                          <a:solidFill>
                            <a:srgbClr val="002060"/>
                          </a:solidFill>
                        </a:rPr>
                        <a:t>đồng</a:t>
                      </a:r>
                      <a:r>
                        <a:rPr lang="en-US" sz="1800" dirty="0" smtClean="0">
                          <a:solidFill>
                            <a:srgbClr val="002060"/>
                          </a:solidFill>
                        </a:rPr>
                        <a:t> </a:t>
                      </a:r>
                      <a:r>
                        <a:rPr lang="en-US" sz="1800" dirty="0" err="1" smtClean="0">
                          <a:solidFill>
                            <a:srgbClr val="002060"/>
                          </a:solidFill>
                        </a:rPr>
                        <a:t>truyền</a:t>
                      </a:r>
                      <a:r>
                        <a:rPr lang="en-US" sz="1800" dirty="0" smtClean="0">
                          <a:solidFill>
                            <a:srgbClr val="002060"/>
                          </a:solidFill>
                        </a:rPr>
                        <a:t> </a:t>
                      </a:r>
                      <a:r>
                        <a:rPr lang="en-US" sz="1800" dirty="0" err="1" smtClean="0">
                          <a:solidFill>
                            <a:srgbClr val="002060"/>
                          </a:solidFill>
                        </a:rPr>
                        <a:t>tụng</a:t>
                      </a:r>
                      <a:r>
                        <a:rPr lang="en-US" sz="1800" dirty="0" smtClean="0">
                          <a:solidFill>
                            <a:srgbClr val="002060"/>
                          </a:solidFill>
                        </a:rPr>
                        <a:t>, </a:t>
                      </a:r>
                      <a:r>
                        <a:rPr lang="en-US" sz="1800" dirty="0" err="1" smtClean="0">
                          <a:solidFill>
                            <a:srgbClr val="002060"/>
                          </a:solidFill>
                        </a:rPr>
                        <a:t>tôn</a:t>
                      </a:r>
                      <a:r>
                        <a:rPr lang="en-US" sz="1800" dirty="0" smtClean="0">
                          <a:solidFill>
                            <a:srgbClr val="002060"/>
                          </a:solidFill>
                        </a:rPr>
                        <a:t> </a:t>
                      </a:r>
                      <a:r>
                        <a:rPr lang="en-US" sz="1800" dirty="0" err="1" smtClean="0">
                          <a:solidFill>
                            <a:srgbClr val="002060"/>
                          </a:solidFill>
                        </a:rPr>
                        <a:t>thờ</a:t>
                      </a:r>
                      <a:r>
                        <a:rPr lang="en-US" sz="1800" dirty="0" smtClean="0">
                          <a:solidFill>
                            <a:srgbClr val="002060"/>
                          </a:solidFill>
                        </a:rPr>
                        <a:t>.</a:t>
                      </a:r>
                    </a:p>
                  </a:txBody>
                  <a:tcPr/>
                </a:tc>
                <a:tc>
                  <a:txBody>
                    <a:bodyPr/>
                    <a:lstStyle/>
                    <a:p>
                      <a:pPr marL="0" indent="0" algn="just">
                        <a:buFont typeface="Wingdings" panose="05000000000000000000" pitchFamily="2" charset="2"/>
                        <a:buNone/>
                      </a:pPr>
                      <a:endParaRPr lang="en-US" sz="1800" dirty="0">
                        <a:solidFill>
                          <a:srgbClr val="0070C0"/>
                        </a:solidFill>
                      </a:endParaRPr>
                    </a:p>
                  </a:txBody>
                  <a:tcPr/>
                </a:tc>
                <a:extLst>
                  <a:ext uri="{0D108BD9-81ED-4DB2-BD59-A6C34878D82A}">
                    <a16:rowId xmlns:a16="http://schemas.microsoft.com/office/drawing/2014/main" val="1236069951"/>
                  </a:ext>
                </a:extLst>
              </a:tr>
              <a:tr h="1058983">
                <a:tc>
                  <a:txBody>
                    <a:bodyPr/>
                    <a:lstStyle/>
                    <a:p>
                      <a:pPr marL="285750" indent="-285750" algn="just">
                        <a:buFont typeface="Wingdings" panose="05000000000000000000" pitchFamily="2" charset="2"/>
                        <a:buChar char="v"/>
                      </a:pP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sử</a:t>
                      </a:r>
                      <a:r>
                        <a:rPr lang="en-US" sz="1800" dirty="0" smtClean="0">
                          <a:solidFill>
                            <a:srgbClr val="002060"/>
                          </a:solidFill>
                        </a:rPr>
                        <a:t> </a:t>
                      </a:r>
                      <a:r>
                        <a:rPr lang="en-US" sz="1800" dirty="0" err="1" smtClean="0">
                          <a:solidFill>
                            <a:srgbClr val="002060"/>
                          </a:solidFill>
                        </a:rPr>
                        <a:t>dụng</a:t>
                      </a:r>
                      <a:r>
                        <a:rPr lang="en-US" sz="1800" dirty="0" smtClean="0">
                          <a:solidFill>
                            <a:srgbClr val="002060"/>
                          </a:solidFill>
                        </a:rPr>
                        <a:t> </a:t>
                      </a:r>
                      <a:r>
                        <a:rPr lang="en-US" sz="1800" dirty="0" err="1" smtClean="0">
                          <a:solidFill>
                            <a:srgbClr val="002060"/>
                          </a:solidFill>
                        </a:rPr>
                        <a:t>yếu</a:t>
                      </a:r>
                      <a:r>
                        <a:rPr lang="en-US" sz="1800" dirty="0" smtClean="0">
                          <a:solidFill>
                            <a:srgbClr val="002060"/>
                          </a:solidFill>
                        </a:rPr>
                        <a:t> </a:t>
                      </a:r>
                      <a:r>
                        <a:rPr lang="en-US" sz="1800" dirty="0" err="1" smtClean="0">
                          <a:solidFill>
                            <a:srgbClr val="002060"/>
                          </a:solidFill>
                        </a:rPr>
                        <a:t>tố</a:t>
                      </a:r>
                      <a:r>
                        <a:rPr lang="en-US" sz="1800" dirty="0" smtClean="0">
                          <a:solidFill>
                            <a:srgbClr val="002060"/>
                          </a:solidFill>
                        </a:rPr>
                        <a:t> </a:t>
                      </a:r>
                      <a:r>
                        <a:rPr lang="en-US" sz="1800" dirty="0" err="1" smtClean="0">
                          <a:solidFill>
                            <a:srgbClr val="002060"/>
                          </a:solidFill>
                        </a:rPr>
                        <a:t>kỳ</a:t>
                      </a:r>
                      <a:r>
                        <a:rPr lang="en-US" sz="1800" dirty="0" smtClean="0">
                          <a:solidFill>
                            <a:srgbClr val="002060"/>
                          </a:solidFill>
                        </a:rPr>
                        <a:t> </a:t>
                      </a:r>
                      <a:r>
                        <a:rPr lang="en-US" sz="1800" dirty="0" err="1" smtClean="0">
                          <a:solidFill>
                            <a:srgbClr val="002060"/>
                          </a:solidFill>
                        </a:rPr>
                        <a:t>ảo</a:t>
                      </a:r>
                      <a:r>
                        <a:rPr lang="en-US" sz="1800" dirty="0" smtClean="0">
                          <a:solidFill>
                            <a:srgbClr val="002060"/>
                          </a:solidFill>
                        </a:rPr>
                        <a:t> </a:t>
                      </a:r>
                      <a:r>
                        <a:rPr lang="en-US" sz="1800" dirty="0" err="1" smtClean="0">
                          <a:solidFill>
                            <a:srgbClr val="002060"/>
                          </a:solidFill>
                        </a:rPr>
                        <a:t>nhằm</a:t>
                      </a:r>
                      <a:r>
                        <a:rPr lang="en-US" sz="1800" dirty="0" smtClean="0">
                          <a:solidFill>
                            <a:srgbClr val="002060"/>
                          </a:solidFill>
                        </a:rPr>
                        <a:t> </a:t>
                      </a:r>
                      <a:r>
                        <a:rPr lang="en-US" sz="1800" dirty="0" err="1" smtClean="0">
                          <a:solidFill>
                            <a:srgbClr val="002060"/>
                          </a:solidFill>
                        </a:rPr>
                        <a:t>thể</a:t>
                      </a:r>
                      <a:r>
                        <a:rPr lang="en-US" sz="1800" dirty="0" smtClean="0">
                          <a:solidFill>
                            <a:srgbClr val="002060"/>
                          </a:solidFill>
                        </a:rPr>
                        <a:t> </a:t>
                      </a:r>
                      <a:r>
                        <a:rPr lang="en-US" sz="1800" dirty="0" err="1" smtClean="0">
                          <a:solidFill>
                            <a:srgbClr val="002060"/>
                          </a:solidFill>
                        </a:rPr>
                        <a:t>hiện</a:t>
                      </a:r>
                      <a:r>
                        <a:rPr lang="en-US" sz="1800" dirty="0" smtClean="0">
                          <a:solidFill>
                            <a:srgbClr val="002060"/>
                          </a:solidFill>
                        </a:rPr>
                        <a:t> </a:t>
                      </a:r>
                      <a:r>
                        <a:rPr lang="en-US" sz="1800" dirty="0" err="1" smtClean="0">
                          <a:solidFill>
                            <a:srgbClr val="002060"/>
                          </a:solidFill>
                        </a:rPr>
                        <a:t>tài</a:t>
                      </a:r>
                      <a:r>
                        <a:rPr lang="en-US" sz="1800" dirty="0" smtClean="0">
                          <a:solidFill>
                            <a:srgbClr val="002060"/>
                          </a:solidFill>
                        </a:rPr>
                        <a:t> </a:t>
                      </a:r>
                      <a:r>
                        <a:rPr lang="en-US" sz="1800" dirty="0" err="1" smtClean="0">
                          <a:solidFill>
                            <a:srgbClr val="002060"/>
                          </a:solidFill>
                        </a:rPr>
                        <a:t>năng</a:t>
                      </a:r>
                      <a:r>
                        <a:rPr lang="en-US" sz="1800" dirty="0" smtClean="0">
                          <a:solidFill>
                            <a:srgbClr val="002060"/>
                          </a:solidFill>
                        </a:rPr>
                        <a:t>, </a:t>
                      </a:r>
                      <a:r>
                        <a:rPr lang="en-US" sz="1800" dirty="0" err="1" smtClean="0">
                          <a:solidFill>
                            <a:srgbClr val="002060"/>
                          </a:solidFill>
                        </a:rPr>
                        <a:t>sức</a:t>
                      </a:r>
                      <a:r>
                        <a:rPr lang="en-US" sz="1800" dirty="0" smtClean="0">
                          <a:solidFill>
                            <a:srgbClr val="002060"/>
                          </a:solidFill>
                        </a:rPr>
                        <a:t> </a:t>
                      </a:r>
                      <a:r>
                        <a:rPr lang="en-US" sz="1800" dirty="0" err="1" smtClean="0">
                          <a:solidFill>
                            <a:srgbClr val="002060"/>
                          </a:solidFill>
                        </a:rPr>
                        <a:t>mạnh</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 </a:t>
                      </a: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nhân</a:t>
                      </a:r>
                      <a:r>
                        <a:rPr lang="en-US" sz="1800" dirty="0" smtClean="0">
                          <a:solidFill>
                            <a:srgbClr val="002060"/>
                          </a:solidFill>
                        </a:rPr>
                        <a:t> </a:t>
                      </a:r>
                      <a:r>
                        <a:rPr lang="en-US" sz="1800" dirty="0" err="1" smtClean="0">
                          <a:solidFill>
                            <a:srgbClr val="002060"/>
                          </a:solidFill>
                        </a:rPr>
                        <a:t>vật</a:t>
                      </a:r>
                      <a:r>
                        <a:rPr lang="en-US" sz="1800" dirty="0" smtClean="0">
                          <a:solidFill>
                            <a:srgbClr val="002060"/>
                          </a:solidFill>
                        </a:rPr>
                        <a:t>.</a:t>
                      </a:r>
                    </a:p>
                  </a:txBody>
                  <a:tcPr/>
                </a:tc>
                <a:tc>
                  <a:txBody>
                    <a:bodyPr/>
                    <a:lstStyle/>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a:solidFill>
                          <a:schemeClr val="tx1"/>
                        </a:solidFill>
                      </a:endParaRPr>
                    </a:p>
                  </a:txBody>
                  <a:tcPr/>
                </a:tc>
                <a:extLst>
                  <a:ext uri="{0D108BD9-81ED-4DB2-BD59-A6C34878D82A}">
                    <a16:rowId xmlns:a16="http://schemas.microsoft.com/office/drawing/2014/main" val="382882507"/>
                  </a:ext>
                </a:extLst>
              </a:tr>
              <a:tr h="1058983">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800" dirty="0" err="1" smtClean="0">
                          <a:solidFill>
                            <a:srgbClr val="002060"/>
                          </a:solidFill>
                        </a:rPr>
                        <a:t>Cuối</a:t>
                      </a:r>
                      <a:r>
                        <a:rPr lang="en-US" sz="1800" dirty="0" smtClean="0">
                          <a:solidFill>
                            <a:srgbClr val="002060"/>
                          </a:solidFill>
                        </a:rPr>
                        <a:t> </a:t>
                      </a:r>
                      <a:r>
                        <a:rPr lang="en-US" sz="1800" dirty="0" err="1" smtClean="0">
                          <a:solidFill>
                            <a:srgbClr val="002060"/>
                          </a:solidFill>
                        </a:rPr>
                        <a:t>truyện</a:t>
                      </a:r>
                      <a:r>
                        <a:rPr lang="en-US" sz="1800" dirty="0" smtClean="0">
                          <a:solidFill>
                            <a:srgbClr val="002060"/>
                          </a:solidFill>
                        </a:rPr>
                        <a:t> </a:t>
                      </a: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gợi</a:t>
                      </a:r>
                      <a:r>
                        <a:rPr lang="en-US" sz="1800" dirty="0" smtClean="0">
                          <a:solidFill>
                            <a:srgbClr val="002060"/>
                          </a:solidFill>
                        </a:rPr>
                        <a:t> </a:t>
                      </a:r>
                      <a:r>
                        <a:rPr lang="en-US" sz="1800" dirty="0" err="1" smtClean="0">
                          <a:solidFill>
                            <a:srgbClr val="002060"/>
                          </a:solidFill>
                        </a:rPr>
                        <a:t>nhắc</a:t>
                      </a:r>
                      <a:r>
                        <a:rPr lang="en-US" sz="1800" dirty="0" smtClean="0">
                          <a:solidFill>
                            <a:srgbClr val="002060"/>
                          </a:solidFill>
                        </a:rPr>
                        <a:t> </a:t>
                      </a:r>
                      <a:r>
                        <a:rPr lang="en-US" sz="1800" dirty="0" err="1" smtClean="0">
                          <a:solidFill>
                            <a:srgbClr val="002060"/>
                          </a:solidFill>
                        </a:rPr>
                        <a:t>các</a:t>
                      </a:r>
                      <a:r>
                        <a:rPr lang="en-US" sz="1800" dirty="0" smtClean="0">
                          <a:solidFill>
                            <a:srgbClr val="002060"/>
                          </a:solidFill>
                        </a:rPr>
                        <a:t> </a:t>
                      </a:r>
                      <a:r>
                        <a:rPr lang="en-US" sz="1800" dirty="0" err="1" smtClean="0">
                          <a:solidFill>
                            <a:srgbClr val="002060"/>
                          </a:solidFill>
                        </a:rPr>
                        <a:t>dấu</a:t>
                      </a:r>
                      <a:r>
                        <a:rPr lang="en-US" sz="1800" dirty="0" smtClean="0">
                          <a:solidFill>
                            <a:srgbClr val="002060"/>
                          </a:solidFill>
                        </a:rPr>
                        <a:t> </a:t>
                      </a:r>
                      <a:r>
                        <a:rPr lang="en-US" sz="1800" dirty="0" err="1" smtClean="0">
                          <a:solidFill>
                            <a:srgbClr val="002060"/>
                          </a:solidFill>
                        </a:rPr>
                        <a:t>tích</a:t>
                      </a:r>
                      <a:r>
                        <a:rPr lang="en-US" sz="1800" dirty="0" smtClean="0">
                          <a:solidFill>
                            <a:srgbClr val="002060"/>
                          </a:solidFill>
                        </a:rPr>
                        <a:t> </a:t>
                      </a:r>
                      <a:r>
                        <a:rPr lang="en-US" sz="1800" dirty="0" err="1" smtClean="0">
                          <a:solidFill>
                            <a:srgbClr val="002060"/>
                          </a:solidFill>
                        </a:rPr>
                        <a:t>xưa</a:t>
                      </a:r>
                      <a:r>
                        <a:rPr lang="en-US" sz="1800" dirty="0" smtClean="0">
                          <a:solidFill>
                            <a:srgbClr val="002060"/>
                          </a:solidFill>
                        </a:rPr>
                        <a:t> </a:t>
                      </a:r>
                      <a:r>
                        <a:rPr lang="en-US" sz="1800" dirty="0" err="1" smtClean="0">
                          <a:solidFill>
                            <a:srgbClr val="002060"/>
                          </a:solidFill>
                        </a:rPr>
                        <a:t>còn</a:t>
                      </a:r>
                      <a:r>
                        <a:rPr lang="en-US" sz="1800" dirty="0" smtClean="0">
                          <a:solidFill>
                            <a:srgbClr val="002060"/>
                          </a:solidFill>
                        </a:rPr>
                        <a:t> </a:t>
                      </a:r>
                      <a:r>
                        <a:rPr lang="en-US" sz="1800" dirty="0" err="1" smtClean="0">
                          <a:solidFill>
                            <a:srgbClr val="002060"/>
                          </a:solidFill>
                        </a:rPr>
                        <a:t>lưu</a:t>
                      </a:r>
                      <a:r>
                        <a:rPr lang="en-US" sz="1800" dirty="0" smtClean="0">
                          <a:solidFill>
                            <a:srgbClr val="002060"/>
                          </a:solidFill>
                        </a:rPr>
                        <a:t> </a:t>
                      </a:r>
                      <a:r>
                        <a:rPr lang="en-US" sz="1800" dirty="0" err="1" smtClean="0">
                          <a:solidFill>
                            <a:srgbClr val="002060"/>
                          </a:solidFill>
                        </a:rPr>
                        <a:t>lại</a:t>
                      </a:r>
                      <a:r>
                        <a:rPr lang="en-US" sz="1800" dirty="0" smtClean="0">
                          <a:solidFill>
                            <a:srgbClr val="002060"/>
                          </a:solidFill>
                        </a:rPr>
                        <a:t> </a:t>
                      </a:r>
                      <a:r>
                        <a:rPr lang="en-US" sz="1800" dirty="0" err="1" smtClean="0">
                          <a:solidFill>
                            <a:srgbClr val="002060"/>
                          </a:solidFill>
                        </a:rPr>
                        <a:t>đến</a:t>
                      </a:r>
                      <a:r>
                        <a:rPr lang="en-US" sz="1800" dirty="0" smtClean="0">
                          <a:solidFill>
                            <a:srgbClr val="002060"/>
                          </a:solidFill>
                        </a:rPr>
                        <a:t> </a:t>
                      </a:r>
                      <a:r>
                        <a:rPr lang="en-US" sz="1800" dirty="0" err="1" smtClean="0">
                          <a:solidFill>
                            <a:srgbClr val="002060"/>
                          </a:solidFill>
                        </a:rPr>
                        <a:t>ngày</a:t>
                      </a:r>
                      <a:r>
                        <a:rPr lang="en-US" sz="1800" dirty="0" smtClean="0">
                          <a:solidFill>
                            <a:srgbClr val="002060"/>
                          </a:solidFill>
                        </a:rPr>
                        <a:t> nay.</a:t>
                      </a:r>
                    </a:p>
                  </a:txBody>
                  <a:tcPr/>
                </a:tc>
                <a:tc>
                  <a:txBody>
                    <a:bodyPr/>
                    <a:lstStyle/>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txBody>
                  <a:tcPr/>
                </a:tc>
                <a:extLst>
                  <a:ext uri="{0D108BD9-81ED-4DB2-BD59-A6C34878D82A}">
                    <a16:rowId xmlns:a16="http://schemas.microsoft.com/office/drawing/2014/main" val="1957552454"/>
                  </a:ext>
                </a:extLst>
              </a:tr>
            </a:tbl>
          </a:graphicData>
        </a:graphic>
      </p:graphicFrame>
      <p:sp>
        <p:nvSpPr>
          <p:cNvPr id="5" name="Title 1"/>
          <p:cNvSpPr txBox="1">
            <a:spLocks/>
          </p:cNvSpPr>
          <p:nvPr/>
        </p:nvSpPr>
        <p:spPr>
          <a:xfrm>
            <a:off x="2783840" y="793630"/>
            <a:ext cx="5339882"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800" b="1" dirty="0" smtClean="0">
                <a:solidFill>
                  <a:srgbClr val="FF0000"/>
                </a:solidFill>
                <a:latin typeface="Times New Roman" panose="02020603050405020304" pitchFamily="18" charset="0"/>
                <a:cs typeface="Times New Roman" panose="02020603050405020304" pitchFamily="18" charset="0"/>
              </a:rPr>
              <a:t>1. ĐẶC ĐIỂM CỐT TRUYỆN TRUYỀN THUYẾT </a:t>
            </a:r>
          </a:p>
          <a:p>
            <a:pPr algn="just"/>
            <a:r>
              <a:rPr lang="en-US" sz="1800" b="1" dirty="0" smtClean="0">
                <a:solidFill>
                  <a:srgbClr val="FF0000"/>
                </a:solidFill>
                <a:latin typeface="Times New Roman" panose="02020603050405020304" pitchFamily="18" charset="0"/>
                <a:cs typeface="Times New Roman" panose="02020603050405020304" pitchFamily="18" charset="0"/>
              </a:rPr>
              <a:t>QUA TRUYỆN BÁNH CHƯNG, BÁNH GIẦY</a:t>
            </a:r>
            <a:endParaRPr lang="en-US" sz="1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428619" y="2287611"/>
            <a:ext cx="3989701" cy="1224000"/>
          </a:xfrm>
          <a:prstGeom prst="rect">
            <a:avLst/>
          </a:prstGeom>
        </p:spPr>
      </p:pic>
      <p:pic>
        <p:nvPicPr>
          <p:cNvPr id="3" name="Picture 2"/>
          <p:cNvPicPr>
            <a:picLocks noChangeAspect="1"/>
          </p:cNvPicPr>
          <p:nvPr/>
        </p:nvPicPr>
        <p:blipFill>
          <a:blip r:embed="rId3"/>
          <a:stretch>
            <a:fillRect/>
          </a:stretch>
        </p:blipFill>
        <p:spPr>
          <a:xfrm>
            <a:off x="5448684" y="3511611"/>
            <a:ext cx="3810820" cy="1407276"/>
          </a:xfrm>
          <a:prstGeom prst="rect">
            <a:avLst/>
          </a:prstGeom>
        </p:spPr>
      </p:pic>
      <p:pic>
        <p:nvPicPr>
          <p:cNvPr id="6" name="Picture 5"/>
          <p:cNvPicPr>
            <a:picLocks noChangeAspect="1"/>
          </p:cNvPicPr>
          <p:nvPr/>
        </p:nvPicPr>
        <p:blipFill>
          <a:blip r:embed="rId4"/>
          <a:stretch>
            <a:fillRect/>
          </a:stretch>
        </p:blipFill>
        <p:spPr>
          <a:xfrm>
            <a:off x="5451288" y="4997122"/>
            <a:ext cx="3856297" cy="1145766"/>
          </a:xfrm>
          <a:prstGeom prst="rect">
            <a:avLst/>
          </a:prstGeom>
        </p:spPr>
      </p:pic>
    </p:spTree>
    <p:extLst>
      <p:ext uri="{BB962C8B-B14F-4D97-AF65-F5344CB8AC3E}">
        <p14:creationId xmlns:p14="http://schemas.microsoft.com/office/powerpoint/2010/main" val="56264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2000" fill="hold"/>
                                        <p:tgtEl>
                                          <p:spTgt spid="3"/>
                                        </p:tgtEl>
                                        <p:attrNameLst>
                                          <p:attrName>ppt_w</p:attrName>
                                        </p:attrNameLst>
                                      </p:cBhvr>
                                      <p:tavLst>
                                        <p:tav tm="0">
                                          <p:val>
                                            <p:fltVal val="0"/>
                                          </p:val>
                                        </p:tav>
                                        <p:tav tm="100000">
                                          <p:val>
                                            <p:strVal val="#ppt_w"/>
                                          </p:val>
                                        </p:tav>
                                      </p:tavLst>
                                    </p:anim>
                                    <p:anim calcmode="lin" valueType="num">
                                      <p:cBhvr>
                                        <p:cTn id="28" dur="2000" fill="hold"/>
                                        <p:tgtEl>
                                          <p:spTgt spid="3"/>
                                        </p:tgtEl>
                                        <p:attrNameLst>
                                          <p:attrName>ppt_h</p:attrName>
                                        </p:attrNameLst>
                                      </p:cBhvr>
                                      <p:tavLst>
                                        <p:tav tm="0">
                                          <p:val>
                                            <p:fltVal val="0"/>
                                          </p:val>
                                        </p:tav>
                                        <p:tav tm="100000">
                                          <p:val>
                                            <p:strVal val="#ppt_h"/>
                                          </p:val>
                                        </p:tav>
                                      </p:tavLst>
                                    </p:anim>
                                    <p:anim calcmode="lin" valueType="num">
                                      <p:cBhvr>
                                        <p:cTn id="29" dur="2000" fill="hold"/>
                                        <p:tgtEl>
                                          <p:spTgt spid="3"/>
                                        </p:tgtEl>
                                        <p:attrNameLst>
                                          <p:attrName>style.rotation</p:attrName>
                                        </p:attrNameLst>
                                      </p:cBhvr>
                                      <p:tavLst>
                                        <p:tav tm="0">
                                          <p:val>
                                            <p:fltVal val="90"/>
                                          </p:val>
                                        </p:tav>
                                        <p:tav tm="100000">
                                          <p:val>
                                            <p:fltVal val="0"/>
                                          </p:val>
                                        </p:tav>
                                      </p:tavLst>
                                    </p:anim>
                                    <p:animEffect transition="in" filter="fade">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750" fill="hold"/>
                                        <p:tgtEl>
                                          <p:spTgt spid="6"/>
                                        </p:tgtEl>
                                        <p:attrNameLst>
                                          <p:attrName>ppt_w</p:attrName>
                                        </p:attrNameLst>
                                      </p:cBhvr>
                                      <p:tavLst>
                                        <p:tav tm="0">
                                          <p:val>
                                            <p:fltVal val="0"/>
                                          </p:val>
                                        </p:tav>
                                        <p:tav tm="100000">
                                          <p:val>
                                            <p:strVal val="#ppt_w"/>
                                          </p:val>
                                        </p:tav>
                                      </p:tavLst>
                                    </p:anim>
                                    <p:anim calcmode="lin" valueType="num">
                                      <p:cBhvr>
                                        <p:cTn id="36" dur="1750" fill="hold"/>
                                        <p:tgtEl>
                                          <p:spTgt spid="6"/>
                                        </p:tgtEl>
                                        <p:attrNameLst>
                                          <p:attrName>ppt_h</p:attrName>
                                        </p:attrNameLst>
                                      </p:cBhvr>
                                      <p:tavLst>
                                        <p:tav tm="0">
                                          <p:val>
                                            <p:fltVal val="0"/>
                                          </p:val>
                                        </p:tav>
                                        <p:tav tm="100000">
                                          <p:val>
                                            <p:strVal val="#ppt_h"/>
                                          </p:val>
                                        </p:tav>
                                      </p:tavLst>
                                    </p:anim>
                                    <p:anim calcmode="lin" valueType="num">
                                      <p:cBhvr>
                                        <p:cTn id="37" dur="1750" fill="hold"/>
                                        <p:tgtEl>
                                          <p:spTgt spid="6"/>
                                        </p:tgtEl>
                                        <p:attrNameLst>
                                          <p:attrName>style.rotation</p:attrName>
                                        </p:attrNameLst>
                                      </p:cBhvr>
                                      <p:tavLst>
                                        <p:tav tm="0">
                                          <p:val>
                                            <p:fltVal val="90"/>
                                          </p:val>
                                        </p:tav>
                                        <p:tav tm="100000">
                                          <p:val>
                                            <p:fltVal val="0"/>
                                          </p:val>
                                        </p:tav>
                                      </p:tavLst>
                                    </p:anim>
                                    <p:animEffect transition="in" filter="fade">
                                      <p:cBhvr>
                                        <p:cTn id="38"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52152574"/>
              </p:ext>
            </p:extLst>
          </p:nvPr>
        </p:nvGraphicFramePr>
        <p:xfrm>
          <a:off x="1114868" y="1889759"/>
          <a:ext cx="8303452" cy="4834669"/>
        </p:xfrm>
        <a:graphic>
          <a:graphicData uri="http://schemas.openxmlformats.org/drawingml/2006/table">
            <a:tbl>
              <a:tblPr firstRow="1" bandRow="1">
                <a:tableStyleId>{5C22544A-7EE6-4342-B048-85BDC9FD1C3A}</a:tableStyleId>
              </a:tblPr>
              <a:tblGrid>
                <a:gridCol w="4289781">
                  <a:extLst>
                    <a:ext uri="{9D8B030D-6E8A-4147-A177-3AD203B41FA5}">
                      <a16:colId xmlns:a16="http://schemas.microsoft.com/office/drawing/2014/main" val="1758106846"/>
                    </a:ext>
                  </a:extLst>
                </a:gridCol>
                <a:gridCol w="4013671">
                  <a:extLst>
                    <a:ext uri="{9D8B030D-6E8A-4147-A177-3AD203B41FA5}">
                      <a16:colId xmlns:a16="http://schemas.microsoft.com/office/drawing/2014/main" val="998043994"/>
                    </a:ext>
                  </a:extLst>
                </a:gridCol>
              </a:tblGrid>
              <a:tr h="362567">
                <a:tc>
                  <a:txBody>
                    <a:bodyPr/>
                    <a:lstStyle/>
                    <a:p>
                      <a:pPr algn="ctr">
                        <a:spcBef>
                          <a:spcPts val="600"/>
                        </a:spcBef>
                      </a:pPr>
                      <a:r>
                        <a:rPr lang="en-US" sz="1800" dirty="0" smtClean="0">
                          <a:solidFill>
                            <a:srgbClr val="FF0000"/>
                          </a:solidFill>
                        </a:rPr>
                        <a:t>ĐẶC</a:t>
                      </a:r>
                      <a:r>
                        <a:rPr lang="en-US" sz="1800" baseline="0" dirty="0" smtClean="0">
                          <a:solidFill>
                            <a:srgbClr val="FF0000"/>
                          </a:solidFill>
                        </a:rPr>
                        <a:t> ĐIỂM</a:t>
                      </a:r>
                      <a:endParaRPr lang="en-US" sz="1800" dirty="0">
                        <a:solidFill>
                          <a:srgbClr val="FF0000"/>
                        </a:solidFill>
                      </a:endParaRPr>
                    </a:p>
                  </a:txBody>
                  <a:tcPr/>
                </a:tc>
                <a:tc>
                  <a:txBody>
                    <a:bodyPr/>
                    <a:lstStyle/>
                    <a:p>
                      <a:pPr algn="ctr">
                        <a:spcBef>
                          <a:spcPts val="0"/>
                        </a:spcBef>
                      </a:pPr>
                      <a:r>
                        <a:rPr lang="en-US" sz="1800" dirty="0" smtClean="0">
                          <a:solidFill>
                            <a:srgbClr val="FF0000"/>
                          </a:solidFill>
                        </a:rPr>
                        <a:t>CHI TIẾT</a:t>
                      </a:r>
                      <a:r>
                        <a:rPr lang="en-US" sz="1800" baseline="0" dirty="0" smtClean="0">
                          <a:solidFill>
                            <a:srgbClr val="FF0000"/>
                          </a:solidFill>
                        </a:rPr>
                        <a:t> BIỂU HIỆN</a:t>
                      </a:r>
                      <a:endParaRPr lang="en-US" sz="1800" dirty="0">
                        <a:solidFill>
                          <a:srgbClr val="FF0000"/>
                        </a:solidFill>
                      </a:endParaRPr>
                    </a:p>
                  </a:txBody>
                  <a:tcPr/>
                </a:tc>
                <a:extLst>
                  <a:ext uri="{0D108BD9-81ED-4DB2-BD59-A6C34878D82A}">
                    <a16:rowId xmlns:a16="http://schemas.microsoft.com/office/drawing/2014/main" val="3467200911"/>
                  </a:ext>
                </a:extLst>
              </a:tr>
              <a:tr h="1268509">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800" kern="1200" dirty="0" err="1" smtClean="0">
                          <a:solidFill>
                            <a:srgbClr val="002060"/>
                          </a:solidFill>
                          <a:latin typeface="+mn-lt"/>
                          <a:ea typeface="+mn-ea"/>
                          <a:cs typeface="+mn-cs"/>
                        </a:rPr>
                        <a:t>Thường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có</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những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điểm</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khác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lạ</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về</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lai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lịch</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phẩm</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chất</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tài</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năng</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sức</a:t>
                      </a:r>
                      <a:r>
                        <a:rPr lang="en-US" sz="1800" kern="1200" dirty="0" smtClean="0">
                          <a:solidFill>
                            <a:srgbClr val="002060"/>
                          </a:solidFill>
                          <a:latin typeface="+mn-lt"/>
                          <a:ea typeface="+mn-ea"/>
                          <a:cs typeface="+mn-cs"/>
                        </a:rPr>
                        <a:t> </a:t>
                      </a:r>
                      <a:r>
                        <a:rPr lang="en-US" sz="1800" kern="1200" dirty="0" err="1" smtClean="0">
                          <a:solidFill>
                            <a:srgbClr val="002060"/>
                          </a:solidFill>
                          <a:latin typeface="+mn-lt"/>
                          <a:ea typeface="+mn-ea"/>
                          <a:cs typeface="+mn-cs"/>
                        </a:rPr>
                        <a:t>mạnh</a:t>
                      </a:r>
                      <a:r>
                        <a:rPr lang="en-US" sz="1800" kern="1200" dirty="0" smtClean="0">
                          <a:solidFill>
                            <a:srgbClr val="002060"/>
                          </a:solidFill>
                          <a:latin typeface="+mn-lt"/>
                          <a:ea typeface="+mn-ea"/>
                          <a:cs typeface="+mn-cs"/>
                        </a:rPr>
                        <a:t>.</a:t>
                      </a:r>
                    </a:p>
                    <a:p>
                      <a:pPr marL="0" marR="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800" dirty="0" smtClean="0">
                        <a:solidFill>
                          <a:srgbClr val="002060"/>
                        </a:solidFill>
                      </a:endParaRPr>
                    </a:p>
                  </a:txBody>
                  <a:tcPr/>
                </a:tc>
                <a:tc>
                  <a:txBody>
                    <a:bodyPr/>
                    <a:lstStyle/>
                    <a:p>
                      <a:pPr marL="0" indent="0" algn="just">
                        <a:buFont typeface="Wingdings" panose="05000000000000000000" pitchFamily="2" charset="2"/>
                        <a:buNone/>
                      </a:pPr>
                      <a:endParaRPr lang="en-US" sz="1800" dirty="0">
                        <a:solidFill>
                          <a:srgbClr val="0070C0"/>
                        </a:solidFill>
                      </a:endParaRPr>
                    </a:p>
                  </a:txBody>
                  <a:tcPr/>
                </a:tc>
                <a:extLst>
                  <a:ext uri="{0D108BD9-81ED-4DB2-BD59-A6C34878D82A}">
                    <a16:rowId xmlns:a16="http://schemas.microsoft.com/office/drawing/2014/main" val="1236069951"/>
                  </a:ext>
                </a:extLst>
              </a:tr>
              <a:tr h="1058983">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800" dirty="0" err="1" smtClean="0">
                          <a:solidFill>
                            <a:srgbClr val="002060"/>
                          </a:solidFill>
                        </a:rPr>
                        <a:t>Thường</a:t>
                      </a:r>
                      <a:r>
                        <a:rPr lang="en-US" sz="1800" dirty="0" smtClean="0">
                          <a:solidFill>
                            <a:srgbClr val="002060"/>
                          </a:solidFill>
                        </a:rPr>
                        <a:t> </a:t>
                      </a:r>
                      <a:r>
                        <a:rPr lang="en-US" sz="1800" dirty="0" err="1" smtClean="0">
                          <a:solidFill>
                            <a:srgbClr val="002060"/>
                          </a:solidFill>
                        </a:rPr>
                        <a:t>gắn</a:t>
                      </a:r>
                      <a:r>
                        <a:rPr lang="en-US" sz="1800" baseline="0" dirty="0" smtClean="0">
                          <a:solidFill>
                            <a:srgbClr val="002060"/>
                          </a:solidFill>
                        </a:rPr>
                        <a:t> </a:t>
                      </a:r>
                      <a:r>
                        <a:rPr lang="en-US" sz="1800" baseline="0" dirty="0" err="1" smtClean="0">
                          <a:solidFill>
                            <a:srgbClr val="002060"/>
                          </a:solidFill>
                        </a:rPr>
                        <a:t>với</a:t>
                      </a:r>
                      <a:r>
                        <a:rPr lang="en-US" sz="1800" baseline="0" dirty="0" smtClean="0">
                          <a:solidFill>
                            <a:srgbClr val="002060"/>
                          </a:solidFill>
                        </a:rPr>
                        <a:t> </a:t>
                      </a:r>
                      <a:r>
                        <a:rPr lang="en-US" sz="1800" baseline="0" dirty="0" err="1" smtClean="0">
                          <a:solidFill>
                            <a:srgbClr val="002060"/>
                          </a:solidFill>
                        </a:rPr>
                        <a:t>sự</a:t>
                      </a:r>
                      <a:r>
                        <a:rPr lang="en-US" sz="1800" baseline="0" dirty="0" smtClean="0">
                          <a:solidFill>
                            <a:srgbClr val="002060"/>
                          </a:solidFill>
                        </a:rPr>
                        <a:t> </a:t>
                      </a:r>
                      <a:r>
                        <a:rPr lang="en-US" sz="1800" baseline="0" dirty="0" err="1" smtClean="0">
                          <a:solidFill>
                            <a:srgbClr val="002060"/>
                          </a:solidFill>
                        </a:rPr>
                        <a:t>kiện</a:t>
                      </a:r>
                      <a:r>
                        <a:rPr lang="en-US" sz="1800" baseline="0" dirty="0" smtClean="0">
                          <a:solidFill>
                            <a:srgbClr val="002060"/>
                          </a:solidFill>
                        </a:rPr>
                        <a:t> </a:t>
                      </a:r>
                      <a:r>
                        <a:rPr lang="en-US" sz="1800" baseline="0" dirty="0" err="1" smtClean="0">
                          <a:solidFill>
                            <a:srgbClr val="002060"/>
                          </a:solidFill>
                        </a:rPr>
                        <a:t>lịch</a:t>
                      </a:r>
                      <a:r>
                        <a:rPr lang="en-US" sz="1800" baseline="0" dirty="0" smtClean="0">
                          <a:solidFill>
                            <a:srgbClr val="002060"/>
                          </a:solidFill>
                        </a:rPr>
                        <a:t> </a:t>
                      </a:r>
                      <a:r>
                        <a:rPr lang="en-US" sz="1800" baseline="0" dirty="0" err="1" smtClean="0">
                          <a:solidFill>
                            <a:srgbClr val="002060"/>
                          </a:solidFill>
                        </a:rPr>
                        <a:t>sử</a:t>
                      </a:r>
                      <a:r>
                        <a:rPr lang="en-US" sz="1800" baseline="0" dirty="0" smtClean="0">
                          <a:solidFill>
                            <a:srgbClr val="002060"/>
                          </a:solidFill>
                        </a:rPr>
                        <a:t> </a:t>
                      </a:r>
                      <a:r>
                        <a:rPr lang="en-US" sz="1800" baseline="0" dirty="0" err="1" smtClean="0">
                          <a:solidFill>
                            <a:srgbClr val="002060"/>
                          </a:solidFill>
                        </a:rPr>
                        <a:t>và</a:t>
                      </a:r>
                      <a:r>
                        <a:rPr lang="en-US" sz="1800" baseline="0" dirty="0" smtClean="0">
                          <a:solidFill>
                            <a:srgbClr val="002060"/>
                          </a:solidFill>
                        </a:rPr>
                        <a:t> </a:t>
                      </a:r>
                      <a:r>
                        <a:rPr lang="en-US" sz="1800" baseline="0" dirty="0" err="1" smtClean="0">
                          <a:solidFill>
                            <a:srgbClr val="002060"/>
                          </a:solidFill>
                        </a:rPr>
                        <a:t>có</a:t>
                      </a:r>
                      <a:r>
                        <a:rPr lang="en-US" sz="1800" baseline="0" dirty="0" smtClean="0">
                          <a:solidFill>
                            <a:srgbClr val="002060"/>
                          </a:solidFill>
                        </a:rPr>
                        <a:t> </a:t>
                      </a:r>
                      <a:r>
                        <a:rPr lang="en-US" sz="1800" baseline="0" dirty="0" err="1" smtClean="0">
                          <a:solidFill>
                            <a:srgbClr val="002060"/>
                          </a:solidFill>
                        </a:rPr>
                        <a:t>công</a:t>
                      </a:r>
                      <a:r>
                        <a:rPr lang="en-US" sz="1800" baseline="0" dirty="0" smtClean="0">
                          <a:solidFill>
                            <a:srgbClr val="002060"/>
                          </a:solidFill>
                        </a:rPr>
                        <a:t> </a:t>
                      </a:r>
                      <a:r>
                        <a:rPr lang="en-US" sz="1800" baseline="0" dirty="0" err="1" smtClean="0">
                          <a:solidFill>
                            <a:srgbClr val="002060"/>
                          </a:solidFill>
                        </a:rPr>
                        <a:t>lớn</a:t>
                      </a:r>
                      <a:r>
                        <a:rPr lang="en-US" sz="1800" baseline="0" dirty="0" smtClean="0">
                          <a:solidFill>
                            <a:srgbClr val="002060"/>
                          </a:solidFill>
                        </a:rPr>
                        <a:t> </a:t>
                      </a:r>
                      <a:r>
                        <a:rPr lang="en-US" sz="1800" baseline="0" dirty="0" err="1" smtClean="0">
                          <a:solidFill>
                            <a:srgbClr val="002060"/>
                          </a:solidFill>
                        </a:rPr>
                        <a:t>đối</a:t>
                      </a:r>
                      <a:r>
                        <a:rPr lang="en-US" sz="1800" baseline="0" dirty="0" smtClean="0">
                          <a:solidFill>
                            <a:srgbClr val="002060"/>
                          </a:solidFill>
                        </a:rPr>
                        <a:t> </a:t>
                      </a:r>
                      <a:r>
                        <a:rPr lang="en-US" sz="1800" baseline="0" dirty="0" err="1" smtClean="0">
                          <a:solidFill>
                            <a:srgbClr val="002060"/>
                          </a:solidFill>
                        </a:rPr>
                        <a:t>với</a:t>
                      </a:r>
                      <a:r>
                        <a:rPr lang="en-US" sz="1800" baseline="0" dirty="0" smtClean="0">
                          <a:solidFill>
                            <a:srgbClr val="002060"/>
                          </a:solidFill>
                        </a:rPr>
                        <a:t> </a:t>
                      </a:r>
                      <a:r>
                        <a:rPr lang="en-US" sz="1800" baseline="0" dirty="0" err="1" smtClean="0">
                          <a:solidFill>
                            <a:srgbClr val="002060"/>
                          </a:solidFill>
                        </a:rPr>
                        <a:t>cộng</a:t>
                      </a:r>
                      <a:r>
                        <a:rPr lang="en-US" sz="1800" baseline="0" dirty="0" smtClean="0">
                          <a:solidFill>
                            <a:srgbClr val="002060"/>
                          </a:solidFill>
                        </a:rPr>
                        <a:t> </a:t>
                      </a:r>
                      <a:r>
                        <a:rPr lang="en-US" sz="1800" baseline="0" dirty="0" err="1" smtClean="0">
                          <a:solidFill>
                            <a:srgbClr val="002060"/>
                          </a:solidFill>
                        </a:rPr>
                        <a:t>đồng</a:t>
                      </a:r>
                      <a:r>
                        <a:rPr lang="en-US" sz="1800" dirty="0" smtClean="0">
                          <a:solidFill>
                            <a:srgbClr val="002060"/>
                          </a:solidFill>
                        </a:rPr>
                        <a:t>.</a:t>
                      </a:r>
                    </a:p>
                    <a:p>
                      <a:pPr marL="0" indent="0" algn="just">
                        <a:buFont typeface="Wingdings" panose="05000000000000000000" pitchFamily="2" charset="2"/>
                        <a:buNone/>
                      </a:pPr>
                      <a:endParaRPr lang="en-US" sz="1800" dirty="0" smtClean="0">
                        <a:solidFill>
                          <a:srgbClr val="002060"/>
                        </a:solidFill>
                      </a:endParaRPr>
                    </a:p>
                  </a:txBody>
                  <a:tcPr/>
                </a:tc>
                <a:tc>
                  <a:txBody>
                    <a:bodyPr/>
                    <a:lstStyle/>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smtClean="0">
                        <a:solidFill>
                          <a:schemeClr val="tx1"/>
                        </a:solidFill>
                      </a:endParaRPr>
                    </a:p>
                    <a:p>
                      <a:pPr marL="0" indent="0" algn="just">
                        <a:buFont typeface="Wingdings" panose="05000000000000000000" pitchFamily="2" charset="2"/>
                        <a:buNone/>
                      </a:pPr>
                      <a:endParaRPr lang="en-US" sz="1800" dirty="0">
                        <a:solidFill>
                          <a:schemeClr val="tx1"/>
                        </a:solidFill>
                      </a:endParaRPr>
                    </a:p>
                  </a:txBody>
                  <a:tcPr/>
                </a:tc>
                <a:extLst>
                  <a:ext uri="{0D108BD9-81ED-4DB2-BD59-A6C34878D82A}">
                    <a16:rowId xmlns:a16="http://schemas.microsoft.com/office/drawing/2014/main" val="382882507"/>
                  </a:ext>
                </a:extLst>
              </a:tr>
              <a:tr h="1058983">
                <a:tc>
                  <a:txBody>
                    <a:bodyPr/>
                    <a:lstStyle/>
                    <a:p>
                      <a:pPr marL="285750" marR="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800" dirty="0" err="1" smtClean="0">
                          <a:solidFill>
                            <a:srgbClr val="002060"/>
                          </a:solidFill>
                        </a:rPr>
                        <a:t>Được</a:t>
                      </a:r>
                      <a:r>
                        <a:rPr lang="en-US" sz="1800" baseline="0" dirty="0" smtClean="0">
                          <a:solidFill>
                            <a:srgbClr val="002060"/>
                          </a:solidFill>
                        </a:rPr>
                        <a:t> </a:t>
                      </a:r>
                      <a:r>
                        <a:rPr lang="en-US" sz="1800" baseline="0" dirty="0" err="1" smtClean="0">
                          <a:solidFill>
                            <a:srgbClr val="002060"/>
                          </a:solidFill>
                        </a:rPr>
                        <a:t>cộng</a:t>
                      </a:r>
                      <a:r>
                        <a:rPr lang="en-US" sz="1800" baseline="0" dirty="0" smtClean="0">
                          <a:solidFill>
                            <a:srgbClr val="002060"/>
                          </a:solidFill>
                        </a:rPr>
                        <a:t> </a:t>
                      </a:r>
                      <a:r>
                        <a:rPr lang="en-US" sz="1800" baseline="0" dirty="0" err="1" smtClean="0">
                          <a:solidFill>
                            <a:srgbClr val="002060"/>
                          </a:solidFill>
                        </a:rPr>
                        <a:t>đồng</a:t>
                      </a:r>
                      <a:r>
                        <a:rPr lang="en-US" sz="1800" baseline="0" dirty="0" smtClean="0">
                          <a:solidFill>
                            <a:srgbClr val="002060"/>
                          </a:solidFill>
                        </a:rPr>
                        <a:t> </a:t>
                      </a:r>
                      <a:r>
                        <a:rPr lang="en-US" sz="1800" baseline="0" dirty="0" err="1" smtClean="0">
                          <a:solidFill>
                            <a:srgbClr val="002060"/>
                          </a:solidFill>
                        </a:rPr>
                        <a:t>truyền</a:t>
                      </a:r>
                      <a:r>
                        <a:rPr lang="en-US" sz="1800" baseline="0" dirty="0" smtClean="0">
                          <a:solidFill>
                            <a:srgbClr val="002060"/>
                          </a:solidFill>
                        </a:rPr>
                        <a:t> </a:t>
                      </a:r>
                      <a:r>
                        <a:rPr lang="en-US" sz="1800" baseline="0" dirty="0" err="1" smtClean="0">
                          <a:solidFill>
                            <a:srgbClr val="002060"/>
                          </a:solidFill>
                        </a:rPr>
                        <a:t>tụng</a:t>
                      </a:r>
                      <a:r>
                        <a:rPr lang="en-US" sz="1800" baseline="0" dirty="0" smtClean="0">
                          <a:solidFill>
                            <a:srgbClr val="002060"/>
                          </a:solidFill>
                        </a:rPr>
                        <a:t>, </a:t>
                      </a:r>
                      <a:r>
                        <a:rPr lang="en-US" sz="1800" baseline="0" dirty="0" err="1" smtClean="0">
                          <a:solidFill>
                            <a:srgbClr val="002060"/>
                          </a:solidFill>
                        </a:rPr>
                        <a:t>tôn</a:t>
                      </a:r>
                      <a:r>
                        <a:rPr lang="en-US" sz="1800" baseline="0" dirty="0" smtClean="0">
                          <a:solidFill>
                            <a:srgbClr val="002060"/>
                          </a:solidFill>
                        </a:rPr>
                        <a:t> </a:t>
                      </a:r>
                      <a:r>
                        <a:rPr lang="en-US" sz="1800" baseline="0" dirty="0" err="1" smtClean="0">
                          <a:solidFill>
                            <a:srgbClr val="002060"/>
                          </a:solidFill>
                        </a:rPr>
                        <a:t>thờ</a:t>
                      </a:r>
                      <a:r>
                        <a:rPr lang="en-US" sz="1800" dirty="0" smtClean="0">
                          <a:solidFill>
                            <a:srgbClr val="002060"/>
                          </a:solidFill>
                        </a:rPr>
                        <a:t>.</a:t>
                      </a:r>
                    </a:p>
                  </a:txBody>
                  <a:tcPr/>
                </a:tc>
                <a:tc>
                  <a:txBody>
                    <a:bodyPr/>
                    <a:lstStyle/>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smtClean="0">
                        <a:solidFill>
                          <a:srgbClr val="0070C0"/>
                        </a:solidFill>
                      </a:endParaRPr>
                    </a:p>
                    <a:p>
                      <a:pPr marL="0" indent="0" algn="just">
                        <a:buFont typeface="Wingdings" panose="05000000000000000000" pitchFamily="2" charset="2"/>
                        <a:buNone/>
                      </a:pPr>
                      <a:endParaRPr lang="en-US" sz="1800" dirty="0">
                        <a:solidFill>
                          <a:srgbClr val="0070C0"/>
                        </a:solidFill>
                      </a:endParaRPr>
                    </a:p>
                  </a:txBody>
                  <a:tcPr/>
                </a:tc>
                <a:extLst>
                  <a:ext uri="{0D108BD9-81ED-4DB2-BD59-A6C34878D82A}">
                    <a16:rowId xmlns:a16="http://schemas.microsoft.com/office/drawing/2014/main" val="1957552454"/>
                  </a:ext>
                </a:extLst>
              </a:tr>
            </a:tbl>
          </a:graphicData>
        </a:graphic>
      </p:graphicFrame>
      <p:sp>
        <p:nvSpPr>
          <p:cNvPr id="5" name="Title 1"/>
          <p:cNvSpPr txBox="1">
            <a:spLocks/>
          </p:cNvSpPr>
          <p:nvPr/>
        </p:nvSpPr>
        <p:spPr>
          <a:xfrm>
            <a:off x="2783840" y="793630"/>
            <a:ext cx="5161280"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800" b="1" dirty="0" smtClean="0">
                <a:solidFill>
                  <a:srgbClr val="C00000"/>
                </a:solidFill>
                <a:latin typeface="Times New Roman" panose="02020603050405020304" pitchFamily="18" charset="0"/>
                <a:cs typeface="Times New Roman" panose="02020603050405020304" pitchFamily="18" charset="0"/>
              </a:rPr>
              <a:t>2. ĐẶC ĐIỂM NHÂN VẬT TRUYỀN THUYẾT </a:t>
            </a:r>
          </a:p>
          <a:p>
            <a:pPr algn="just"/>
            <a:r>
              <a:rPr lang="en-US" sz="1800" b="1" dirty="0" smtClean="0">
                <a:solidFill>
                  <a:srgbClr val="C00000"/>
                </a:solidFill>
                <a:latin typeface="Times New Roman" panose="02020603050405020304" pitchFamily="18" charset="0"/>
                <a:cs typeface="Times New Roman" panose="02020603050405020304" pitchFamily="18" charset="0"/>
              </a:rPr>
              <a:t>QUA TRUYỆN BÁNH CHƯNG, BÁNH GIẦY</a:t>
            </a:r>
            <a:endParaRPr lang="en-US" sz="1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546076" y="5019040"/>
            <a:ext cx="2645924" cy="1705388"/>
          </a:xfrm>
          <a:prstGeom prst="rect">
            <a:avLst/>
          </a:prstGeom>
        </p:spPr>
      </p:pic>
      <p:pic>
        <p:nvPicPr>
          <p:cNvPr id="3" name="Picture 2"/>
          <p:cNvPicPr>
            <a:picLocks noChangeAspect="1"/>
          </p:cNvPicPr>
          <p:nvPr/>
        </p:nvPicPr>
        <p:blipFill>
          <a:blip r:embed="rId3"/>
          <a:stretch>
            <a:fillRect/>
          </a:stretch>
        </p:blipFill>
        <p:spPr>
          <a:xfrm>
            <a:off x="9546077" y="3525520"/>
            <a:ext cx="2669928" cy="1493520"/>
          </a:xfrm>
          <a:prstGeom prst="rect">
            <a:avLst/>
          </a:prstGeom>
        </p:spPr>
      </p:pic>
      <p:pic>
        <p:nvPicPr>
          <p:cNvPr id="6" name="Picture 5"/>
          <p:cNvPicPr>
            <a:picLocks noChangeAspect="1"/>
          </p:cNvPicPr>
          <p:nvPr/>
        </p:nvPicPr>
        <p:blipFill>
          <a:blip r:embed="rId4"/>
          <a:stretch>
            <a:fillRect/>
          </a:stretch>
        </p:blipFill>
        <p:spPr>
          <a:xfrm>
            <a:off x="9546076" y="1889759"/>
            <a:ext cx="2645924" cy="1634015"/>
          </a:xfrm>
          <a:prstGeom prst="rect">
            <a:avLst/>
          </a:prstGeom>
        </p:spPr>
      </p:pic>
      <p:pic>
        <p:nvPicPr>
          <p:cNvPr id="7" name="Picture 6"/>
          <p:cNvPicPr>
            <a:picLocks noChangeAspect="1"/>
          </p:cNvPicPr>
          <p:nvPr/>
        </p:nvPicPr>
        <p:blipFill>
          <a:blip r:embed="rId5"/>
          <a:stretch>
            <a:fillRect/>
          </a:stretch>
        </p:blipFill>
        <p:spPr>
          <a:xfrm>
            <a:off x="5409397" y="2319538"/>
            <a:ext cx="3907858" cy="1204236"/>
          </a:xfrm>
          <a:prstGeom prst="rect">
            <a:avLst/>
          </a:prstGeom>
        </p:spPr>
      </p:pic>
      <p:pic>
        <p:nvPicPr>
          <p:cNvPr id="8" name="Picture 7"/>
          <p:cNvPicPr>
            <a:picLocks noChangeAspect="1"/>
          </p:cNvPicPr>
          <p:nvPr/>
        </p:nvPicPr>
        <p:blipFill>
          <a:blip r:embed="rId6"/>
          <a:stretch>
            <a:fillRect/>
          </a:stretch>
        </p:blipFill>
        <p:spPr>
          <a:xfrm>
            <a:off x="5428620" y="3505857"/>
            <a:ext cx="3888636" cy="1458104"/>
          </a:xfrm>
          <a:prstGeom prst="rect">
            <a:avLst/>
          </a:prstGeom>
        </p:spPr>
      </p:pic>
      <p:pic>
        <p:nvPicPr>
          <p:cNvPr id="9" name="Picture 8"/>
          <p:cNvPicPr>
            <a:picLocks noChangeAspect="1"/>
          </p:cNvPicPr>
          <p:nvPr/>
        </p:nvPicPr>
        <p:blipFill>
          <a:blip r:embed="rId7"/>
          <a:stretch>
            <a:fillRect/>
          </a:stretch>
        </p:blipFill>
        <p:spPr>
          <a:xfrm>
            <a:off x="5440621" y="5019039"/>
            <a:ext cx="3977699" cy="1705389"/>
          </a:xfrm>
          <a:prstGeom prst="rect">
            <a:avLst/>
          </a:prstGeom>
        </p:spPr>
      </p:pic>
    </p:spTree>
    <p:extLst>
      <p:ext uri="{BB962C8B-B14F-4D97-AF65-F5344CB8AC3E}">
        <p14:creationId xmlns:p14="http://schemas.microsoft.com/office/powerpoint/2010/main" val="222440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1043763" y="420069"/>
            <a:ext cx="8414561" cy="8131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u="sng" dirty="0" smtClean="0">
                <a:solidFill>
                  <a:srgbClr val="FF0000"/>
                </a:solidFill>
              </a:rPr>
              <a:t>II. TÌM HIỂU ĐẶC ĐIỂM CỦA TRUYỀN THUYẾT THÔNG QUA TRUYỆN </a:t>
            </a:r>
            <a:r>
              <a:rPr lang="en-US" sz="2000" b="1" i="1" u="sng" dirty="0" smtClean="0">
                <a:solidFill>
                  <a:srgbClr val="FF0000"/>
                </a:solidFill>
              </a:rPr>
              <a:t>BÁNH CHƯNG, BÁNH GIẦY</a:t>
            </a:r>
            <a:r>
              <a:rPr lang="en-US" sz="2000" b="1" dirty="0" smtClean="0">
                <a:solidFill>
                  <a:srgbClr val="FF0000"/>
                </a:solidFill>
              </a:rPr>
              <a:t>:</a:t>
            </a:r>
            <a:endParaRPr lang="en-US" sz="2000" b="1" dirty="0">
              <a:solidFill>
                <a:srgbClr val="FF0000"/>
              </a:solidFill>
            </a:endParaRPr>
          </a:p>
        </p:txBody>
      </p:sp>
      <p:sp>
        <p:nvSpPr>
          <p:cNvPr id="5" name="Title 1"/>
          <p:cNvSpPr txBox="1">
            <a:spLocks/>
          </p:cNvSpPr>
          <p:nvPr/>
        </p:nvSpPr>
        <p:spPr>
          <a:xfrm>
            <a:off x="1176883" y="1288570"/>
            <a:ext cx="4655185"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600" b="1" dirty="0" smtClean="0">
                <a:solidFill>
                  <a:srgbClr val="FF0000"/>
                </a:solidFill>
                <a:latin typeface="Times New Roman" panose="02020603050405020304" pitchFamily="18" charset="0"/>
                <a:cs typeface="Times New Roman" panose="02020603050405020304" pitchFamily="18" charset="0"/>
              </a:rPr>
              <a:t>1. ĐẶC ĐIỂM CỐT TRUYỆN TRUYỀN THUYẾT </a:t>
            </a:r>
          </a:p>
          <a:p>
            <a:pPr algn="just"/>
            <a:r>
              <a:rPr lang="en-US" sz="1600" b="1" dirty="0" smtClean="0">
                <a:solidFill>
                  <a:srgbClr val="FF0000"/>
                </a:solidFill>
                <a:latin typeface="Times New Roman" panose="02020603050405020304" pitchFamily="18" charset="0"/>
                <a:cs typeface="Times New Roman" panose="02020603050405020304" pitchFamily="18" charset="0"/>
              </a:rPr>
              <a:t>QUA TRUYỆN BÁNH CHƯNG, BÁNH GIẦY</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416505" y="1288570"/>
            <a:ext cx="4636135"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600" b="1" dirty="0" smtClean="0">
                <a:solidFill>
                  <a:srgbClr val="C00000"/>
                </a:solidFill>
                <a:latin typeface="Times New Roman" panose="02020603050405020304" pitchFamily="18" charset="0"/>
                <a:cs typeface="Times New Roman" panose="02020603050405020304" pitchFamily="18" charset="0"/>
              </a:rPr>
              <a:t>2. ĐẶC ĐIỂM NHÂN VẬT TRUYỀN THUYẾT </a:t>
            </a:r>
          </a:p>
          <a:p>
            <a:pPr algn="just"/>
            <a:r>
              <a:rPr lang="en-US" sz="1600" b="1" dirty="0" smtClean="0">
                <a:solidFill>
                  <a:srgbClr val="C00000"/>
                </a:solidFill>
                <a:latin typeface="Times New Roman" panose="02020603050405020304" pitchFamily="18" charset="0"/>
                <a:cs typeface="Times New Roman" panose="02020603050405020304" pitchFamily="18" charset="0"/>
              </a:rPr>
              <a:t>QUA TRUYỆN BÁNH CHƯNG, BÁNH GIẦY</a:t>
            </a:r>
            <a:endParaRPr lang="en-US" sz="1600" b="1" dirty="0">
              <a:solidFill>
                <a:srgbClr val="C0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14957" y="2352675"/>
            <a:ext cx="4979035" cy="3101830"/>
          </a:xfrm>
          <a:prstGeom prst="rect">
            <a:avLst/>
          </a:prstGeom>
        </p:spPr>
      </p:pic>
      <p:pic>
        <p:nvPicPr>
          <p:cNvPr id="8" name="Picture 7"/>
          <p:cNvPicPr>
            <a:picLocks noChangeAspect="1"/>
          </p:cNvPicPr>
          <p:nvPr/>
        </p:nvPicPr>
        <p:blipFill>
          <a:blip r:embed="rId3"/>
          <a:stretch>
            <a:fillRect/>
          </a:stretch>
        </p:blipFill>
        <p:spPr>
          <a:xfrm>
            <a:off x="6197430" y="2352675"/>
            <a:ext cx="5290990" cy="3101830"/>
          </a:xfrm>
          <a:prstGeom prst="rect">
            <a:avLst/>
          </a:prstGeom>
        </p:spPr>
      </p:pic>
    </p:spTree>
    <p:extLst>
      <p:ext uri="{BB962C8B-B14F-4D97-AF65-F5344CB8AC3E}">
        <p14:creationId xmlns:p14="http://schemas.microsoft.com/office/powerpoint/2010/main" val="35661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11942" y="582170"/>
            <a:ext cx="2293308" cy="558075"/>
          </a:xfrm>
        </p:spPr>
        <p:txBody>
          <a:bodyPr>
            <a:noAutofit/>
          </a:bodyPr>
          <a:lstStyle/>
          <a:p>
            <a:pPr marL="0" indent="0">
              <a:buNone/>
            </a:pPr>
            <a:r>
              <a:rPr lang="en-US" sz="2400" b="1" u="sng" dirty="0" smtClean="0">
                <a:solidFill>
                  <a:srgbClr val="FF0000"/>
                </a:solidFill>
              </a:rPr>
              <a:t>III. </a:t>
            </a:r>
            <a:r>
              <a:rPr lang="en-US" sz="2400" b="1" u="sng" dirty="0" smtClean="0">
                <a:solidFill>
                  <a:srgbClr val="FF0000"/>
                </a:solidFill>
              </a:rPr>
              <a:t>TỔNG </a:t>
            </a:r>
            <a:r>
              <a:rPr lang="en-US" sz="2400" b="1" u="sng" dirty="0" smtClean="0">
                <a:solidFill>
                  <a:srgbClr val="FF0000"/>
                </a:solidFill>
              </a:rPr>
              <a:t>KẾT</a:t>
            </a:r>
            <a:r>
              <a:rPr lang="en-US" sz="2400" b="1" dirty="0" smtClean="0">
                <a:solidFill>
                  <a:srgbClr val="FF0000"/>
                </a:solidFill>
              </a:rPr>
              <a:t>:</a:t>
            </a:r>
            <a:endParaRPr lang="en-US" sz="2800" b="1" dirty="0">
              <a:solidFill>
                <a:srgbClr val="FF0000"/>
              </a:solidFill>
            </a:endParaRPr>
          </a:p>
        </p:txBody>
      </p:sp>
      <p:pic>
        <p:nvPicPr>
          <p:cNvPr id="8" name="Picture 7"/>
          <p:cNvPicPr>
            <a:picLocks noChangeAspect="1"/>
          </p:cNvPicPr>
          <p:nvPr/>
        </p:nvPicPr>
        <p:blipFill>
          <a:blip r:embed="rId2"/>
          <a:stretch>
            <a:fillRect/>
          </a:stretch>
        </p:blipFill>
        <p:spPr>
          <a:xfrm>
            <a:off x="0" y="4100908"/>
            <a:ext cx="4251652" cy="2757092"/>
          </a:xfrm>
          <a:prstGeom prst="rect">
            <a:avLst/>
          </a:prstGeom>
        </p:spPr>
      </p:pic>
      <p:pic>
        <p:nvPicPr>
          <p:cNvPr id="9" name="Picture 8"/>
          <p:cNvPicPr>
            <a:picLocks noChangeAspect="1"/>
          </p:cNvPicPr>
          <p:nvPr/>
        </p:nvPicPr>
        <p:blipFill>
          <a:blip r:embed="rId3"/>
          <a:stretch>
            <a:fillRect/>
          </a:stretch>
        </p:blipFill>
        <p:spPr>
          <a:xfrm>
            <a:off x="4251652" y="4100908"/>
            <a:ext cx="7940348" cy="2757092"/>
          </a:xfrm>
          <a:prstGeom prst="rect">
            <a:avLst/>
          </a:prstGeom>
        </p:spPr>
      </p:pic>
      <p:sp>
        <p:nvSpPr>
          <p:cNvPr id="10" name="Title 1"/>
          <p:cNvSpPr txBox="1">
            <a:spLocks/>
          </p:cNvSpPr>
          <p:nvPr/>
        </p:nvSpPr>
        <p:spPr>
          <a:xfrm>
            <a:off x="2233442" y="1852083"/>
            <a:ext cx="6183849" cy="126172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smtClean="0">
                <a:solidFill>
                  <a:srgbClr val="002060"/>
                </a:solidFill>
              </a:rPr>
              <a:t>- Ca </a:t>
            </a:r>
            <a:r>
              <a:rPr lang="en-US" sz="2000" dirty="0" err="1">
                <a:solidFill>
                  <a:srgbClr val="002060"/>
                </a:solidFill>
              </a:rPr>
              <a:t>ngợi</a:t>
            </a:r>
            <a:r>
              <a:rPr lang="en-US" sz="2000" dirty="0">
                <a:solidFill>
                  <a:srgbClr val="002060"/>
                </a:solidFill>
              </a:rPr>
              <a:t> </a:t>
            </a:r>
            <a:r>
              <a:rPr lang="en-US" sz="2000" dirty="0" err="1">
                <a:solidFill>
                  <a:srgbClr val="002060"/>
                </a:solidFill>
              </a:rPr>
              <a:t>sự</a:t>
            </a:r>
            <a:r>
              <a:rPr lang="en-US" sz="2000" dirty="0">
                <a:solidFill>
                  <a:srgbClr val="002060"/>
                </a:solidFill>
              </a:rPr>
              <a:t> </a:t>
            </a:r>
            <a:r>
              <a:rPr lang="en-US" sz="2000" dirty="0" err="1">
                <a:solidFill>
                  <a:srgbClr val="002060"/>
                </a:solidFill>
              </a:rPr>
              <a:t>anh</a:t>
            </a:r>
            <a:r>
              <a:rPr lang="en-US" sz="2000" dirty="0">
                <a:solidFill>
                  <a:srgbClr val="002060"/>
                </a:solidFill>
              </a:rPr>
              <a:t> minh, </a:t>
            </a:r>
            <a:r>
              <a:rPr lang="en-US" sz="2000" dirty="0" err="1">
                <a:solidFill>
                  <a:srgbClr val="002060"/>
                </a:solidFill>
              </a:rPr>
              <a:t>tài</a:t>
            </a:r>
            <a:r>
              <a:rPr lang="en-US" sz="2000" dirty="0">
                <a:solidFill>
                  <a:srgbClr val="002060"/>
                </a:solidFill>
              </a:rPr>
              <a:t> </a:t>
            </a:r>
            <a:r>
              <a:rPr lang="en-US" sz="2000" dirty="0" err="1">
                <a:solidFill>
                  <a:srgbClr val="002060"/>
                </a:solidFill>
              </a:rPr>
              <a:t>trí</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vua</a:t>
            </a:r>
            <a:r>
              <a:rPr lang="en-US" sz="2000" dirty="0">
                <a:solidFill>
                  <a:srgbClr val="002060"/>
                </a:solidFill>
              </a:rPr>
              <a:t> </a:t>
            </a:r>
            <a:r>
              <a:rPr lang="en-US" sz="2000" dirty="0" err="1" smtClean="0">
                <a:solidFill>
                  <a:srgbClr val="002060"/>
                </a:solidFill>
              </a:rPr>
              <a:t>Hùng</a:t>
            </a:r>
            <a:r>
              <a:rPr lang="en-US" sz="2000" dirty="0" smtClean="0">
                <a:solidFill>
                  <a:srgbClr val="002060"/>
                </a:solidFill>
              </a:rPr>
              <a:t>.</a:t>
            </a:r>
          </a:p>
          <a:p>
            <a:pPr algn="l"/>
            <a:r>
              <a:rPr lang="en-US" sz="2000" dirty="0" smtClean="0">
                <a:solidFill>
                  <a:srgbClr val="002060"/>
                </a:solidFill>
              </a:rPr>
              <a:t>- </a:t>
            </a:r>
            <a:r>
              <a:rPr lang="en-US" sz="2000" dirty="0" err="1" smtClean="0">
                <a:solidFill>
                  <a:srgbClr val="002060"/>
                </a:solidFill>
              </a:rPr>
              <a:t>Đề</a:t>
            </a:r>
            <a:r>
              <a:rPr lang="en-US" sz="2000" dirty="0" smtClean="0">
                <a:solidFill>
                  <a:srgbClr val="002060"/>
                </a:solidFill>
              </a:rPr>
              <a:t> </a:t>
            </a:r>
            <a:r>
              <a:rPr lang="en-US" sz="2000" dirty="0" err="1">
                <a:solidFill>
                  <a:srgbClr val="002060"/>
                </a:solidFill>
              </a:rPr>
              <a:t>cao</a:t>
            </a:r>
            <a:r>
              <a:rPr lang="en-US" sz="2000" dirty="0">
                <a:solidFill>
                  <a:srgbClr val="002060"/>
                </a:solidFill>
              </a:rPr>
              <a:t> </a:t>
            </a:r>
            <a:r>
              <a:rPr lang="en-US" sz="2000" dirty="0" err="1">
                <a:solidFill>
                  <a:srgbClr val="002060"/>
                </a:solidFill>
              </a:rPr>
              <a:t>nghề</a:t>
            </a:r>
            <a:r>
              <a:rPr lang="en-US" sz="2000" dirty="0">
                <a:solidFill>
                  <a:srgbClr val="002060"/>
                </a:solidFill>
              </a:rPr>
              <a:t> </a:t>
            </a:r>
            <a:r>
              <a:rPr lang="en-US" sz="2000" dirty="0" err="1">
                <a:solidFill>
                  <a:srgbClr val="002060"/>
                </a:solidFill>
              </a:rPr>
              <a:t>nông</a:t>
            </a:r>
            <a:r>
              <a:rPr lang="en-US" sz="2000" dirty="0">
                <a:solidFill>
                  <a:srgbClr val="002060"/>
                </a:solidFill>
              </a:rPr>
              <a:t>, </a:t>
            </a:r>
            <a:r>
              <a:rPr lang="en-US" sz="2000" dirty="0" err="1">
                <a:solidFill>
                  <a:srgbClr val="002060"/>
                </a:solidFill>
              </a:rPr>
              <a:t>sự</a:t>
            </a:r>
            <a:r>
              <a:rPr lang="en-US" sz="2000" dirty="0">
                <a:solidFill>
                  <a:srgbClr val="002060"/>
                </a:solidFill>
              </a:rPr>
              <a:t> </a:t>
            </a:r>
            <a:r>
              <a:rPr lang="en-US" sz="2000" dirty="0" err="1">
                <a:solidFill>
                  <a:srgbClr val="002060"/>
                </a:solidFill>
              </a:rPr>
              <a:t>tôn</a:t>
            </a:r>
            <a:r>
              <a:rPr lang="en-US" sz="2000" dirty="0">
                <a:solidFill>
                  <a:srgbClr val="002060"/>
                </a:solidFill>
              </a:rPr>
              <a:t> </a:t>
            </a:r>
            <a:r>
              <a:rPr lang="en-US" sz="2000" dirty="0" err="1">
                <a:solidFill>
                  <a:srgbClr val="002060"/>
                </a:solidFill>
              </a:rPr>
              <a:t>kính</a:t>
            </a:r>
            <a:r>
              <a:rPr lang="en-US" sz="2000" dirty="0">
                <a:solidFill>
                  <a:srgbClr val="002060"/>
                </a:solidFill>
              </a:rPr>
              <a:t> </a:t>
            </a:r>
            <a:r>
              <a:rPr lang="en-US" sz="2000" dirty="0" err="1">
                <a:solidFill>
                  <a:srgbClr val="002060"/>
                </a:solidFill>
              </a:rPr>
              <a:t>Trời</a:t>
            </a:r>
            <a:r>
              <a:rPr lang="en-US" sz="2000" dirty="0">
                <a:solidFill>
                  <a:srgbClr val="002060"/>
                </a:solidFill>
              </a:rPr>
              <a:t> </a:t>
            </a:r>
            <a:r>
              <a:rPr lang="en-US" sz="2000" dirty="0" err="1">
                <a:solidFill>
                  <a:srgbClr val="002060"/>
                </a:solidFill>
              </a:rPr>
              <a:t>Đất</a:t>
            </a:r>
            <a:r>
              <a:rPr lang="en-US" sz="2000" dirty="0">
                <a:solidFill>
                  <a:srgbClr val="002060"/>
                </a:solidFill>
              </a:rPr>
              <a:t>, </a:t>
            </a:r>
            <a:r>
              <a:rPr lang="en-US" sz="2000" dirty="0" err="1">
                <a:solidFill>
                  <a:srgbClr val="002060"/>
                </a:solidFill>
              </a:rPr>
              <a:t>tổ</a:t>
            </a:r>
            <a:r>
              <a:rPr lang="en-US" sz="2000" dirty="0">
                <a:solidFill>
                  <a:srgbClr val="002060"/>
                </a:solidFill>
              </a:rPr>
              <a:t> </a:t>
            </a:r>
            <a:r>
              <a:rPr lang="en-US" sz="2000" dirty="0" err="1" smtClean="0">
                <a:solidFill>
                  <a:srgbClr val="002060"/>
                </a:solidFill>
              </a:rPr>
              <a:t>tiên</a:t>
            </a:r>
            <a:r>
              <a:rPr lang="en-US" sz="2000" dirty="0" smtClean="0">
                <a:solidFill>
                  <a:srgbClr val="002060"/>
                </a:solidFill>
              </a:rPr>
              <a:t>.</a:t>
            </a:r>
          </a:p>
          <a:p>
            <a:pPr algn="l"/>
            <a:r>
              <a:rPr lang="en-US" sz="2000" dirty="0" smtClean="0">
                <a:solidFill>
                  <a:srgbClr val="002060"/>
                </a:solidFill>
              </a:rPr>
              <a:t>- </a:t>
            </a:r>
            <a:r>
              <a:rPr lang="en-US" sz="2000" dirty="0" err="1" smtClean="0">
                <a:solidFill>
                  <a:srgbClr val="002060"/>
                </a:solidFill>
              </a:rPr>
              <a:t>Giải</a:t>
            </a:r>
            <a:r>
              <a:rPr lang="en-US" sz="2000" dirty="0" smtClean="0">
                <a:solidFill>
                  <a:srgbClr val="002060"/>
                </a:solidFill>
              </a:rPr>
              <a:t> </a:t>
            </a:r>
            <a:r>
              <a:rPr lang="en-US" sz="2000" dirty="0" err="1">
                <a:solidFill>
                  <a:srgbClr val="002060"/>
                </a:solidFill>
              </a:rPr>
              <a:t>thích</a:t>
            </a:r>
            <a:r>
              <a:rPr lang="en-US" sz="2000" dirty="0">
                <a:solidFill>
                  <a:srgbClr val="002060"/>
                </a:solidFill>
              </a:rPr>
              <a:t> </a:t>
            </a:r>
            <a:r>
              <a:rPr lang="en-US" sz="2000" dirty="0" err="1">
                <a:solidFill>
                  <a:srgbClr val="002060"/>
                </a:solidFill>
              </a:rPr>
              <a:t>tục</a:t>
            </a:r>
            <a:r>
              <a:rPr lang="en-US" sz="2000" dirty="0">
                <a:solidFill>
                  <a:srgbClr val="002060"/>
                </a:solidFill>
              </a:rPr>
              <a:t> </a:t>
            </a:r>
            <a:r>
              <a:rPr lang="en-US" sz="2000" dirty="0" err="1">
                <a:solidFill>
                  <a:srgbClr val="002060"/>
                </a:solidFill>
              </a:rPr>
              <a:t>làm</a:t>
            </a:r>
            <a:r>
              <a:rPr lang="en-US" sz="2000" dirty="0">
                <a:solidFill>
                  <a:srgbClr val="002060"/>
                </a:solidFill>
              </a:rPr>
              <a:t> </a:t>
            </a:r>
            <a:r>
              <a:rPr lang="en-US" sz="2000" dirty="0" err="1">
                <a:solidFill>
                  <a:srgbClr val="002060"/>
                </a:solidFill>
              </a:rPr>
              <a:t>bánh</a:t>
            </a:r>
            <a:r>
              <a:rPr lang="en-US" sz="2000" dirty="0">
                <a:solidFill>
                  <a:srgbClr val="002060"/>
                </a:solidFill>
              </a:rPr>
              <a:t> </a:t>
            </a:r>
            <a:r>
              <a:rPr lang="en-US" sz="2000" dirty="0" err="1">
                <a:solidFill>
                  <a:srgbClr val="002060"/>
                </a:solidFill>
              </a:rPr>
              <a:t>chưng</a:t>
            </a:r>
            <a:r>
              <a:rPr lang="en-US" sz="2000" dirty="0">
                <a:solidFill>
                  <a:srgbClr val="002060"/>
                </a:solidFill>
              </a:rPr>
              <a:t> </a:t>
            </a:r>
            <a:r>
              <a:rPr lang="en-US" sz="2000" dirty="0" err="1">
                <a:solidFill>
                  <a:srgbClr val="002060"/>
                </a:solidFill>
              </a:rPr>
              <a:t>bánh</a:t>
            </a:r>
            <a:r>
              <a:rPr lang="en-US" sz="2000" dirty="0">
                <a:solidFill>
                  <a:srgbClr val="002060"/>
                </a:solidFill>
              </a:rPr>
              <a:t> </a:t>
            </a:r>
            <a:r>
              <a:rPr lang="en-US" sz="2000" dirty="0" err="1">
                <a:solidFill>
                  <a:srgbClr val="002060"/>
                </a:solidFill>
              </a:rPr>
              <a:t>giầy</a:t>
            </a:r>
            <a:r>
              <a:rPr lang="en-US" sz="2000" dirty="0">
                <a:solidFill>
                  <a:srgbClr val="002060"/>
                </a:solidFill>
              </a:rPr>
              <a:t> </a:t>
            </a:r>
            <a:r>
              <a:rPr lang="en-US" sz="2000" dirty="0" err="1">
                <a:solidFill>
                  <a:srgbClr val="002060"/>
                </a:solidFill>
              </a:rPr>
              <a:t>ngày</a:t>
            </a:r>
            <a:r>
              <a:rPr lang="en-US" sz="2000" dirty="0">
                <a:solidFill>
                  <a:srgbClr val="002060"/>
                </a:solidFill>
              </a:rPr>
              <a:t> </a:t>
            </a:r>
            <a:r>
              <a:rPr lang="en-US" sz="2000" dirty="0" err="1">
                <a:solidFill>
                  <a:srgbClr val="002060"/>
                </a:solidFill>
              </a:rPr>
              <a:t>tết</a:t>
            </a:r>
            <a:r>
              <a:rPr lang="en-US" sz="2000" dirty="0">
                <a:solidFill>
                  <a:srgbClr val="002060"/>
                </a:solidFill>
              </a:rPr>
              <a:t>.</a:t>
            </a:r>
          </a:p>
          <a:p>
            <a:pPr algn="l"/>
            <a:endParaRPr lang="en-US" sz="2000" dirty="0">
              <a:solidFill>
                <a:srgbClr val="002060"/>
              </a:solidFill>
            </a:endParaRPr>
          </a:p>
        </p:txBody>
      </p:sp>
      <p:sp>
        <p:nvSpPr>
          <p:cNvPr id="2" name="Rectangle 1"/>
          <p:cNvSpPr/>
          <p:nvPr/>
        </p:nvSpPr>
        <p:spPr>
          <a:xfrm>
            <a:off x="1838851" y="1231870"/>
            <a:ext cx="2359941" cy="400110"/>
          </a:xfrm>
          <a:prstGeom prst="rect">
            <a:avLst/>
          </a:prstGeom>
        </p:spPr>
        <p:txBody>
          <a:bodyPr wrap="none">
            <a:spAutoFit/>
          </a:bodyPr>
          <a:lstStyle/>
          <a:p>
            <a:pPr marL="342900" indent="-342900">
              <a:buFont typeface="Wingdings" panose="05000000000000000000" pitchFamily="2" charset="2"/>
              <a:buChar char="v"/>
            </a:pPr>
            <a:r>
              <a:rPr lang="en-US" sz="2000" b="1" dirty="0" smtClean="0">
                <a:solidFill>
                  <a:srgbClr val="002060"/>
                </a:solidFill>
              </a:rPr>
              <a:t>Ý </a:t>
            </a:r>
            <a:r>
              <a:rPr lang="en-US" sz="2000" b="1" dirty="0" err="1">
                <a:solidFill>
                  <a:srgbClr val="002060"/>
                </a:solidFill>
              </a:rPr>
              <a:t>nghĩa</a:t>
            </a:r>
            <a:r>
              <a:rPr lang="en-US" sz="2000" b="1" dirty="0">
                <a:solidFill>
                  <a:srgbClr val="002060"/>
                </a:solidFill>
              </a:rPr>
              <a:t> </a:t>
            </a:r>
            <a:r>
              <a:rPr lang="en-US" sz="2000" b="1" dirty="0" err="1">
                <a:solidFill>
                  <a:srgbClr val="002060"/>
                </a:solidFill>
              </a:rPr>
              <a:t>truyện</a:t>
            </a:r>
            <a:r>
              <a:rPr lang="en-US" sz="2000" b="1" dirty="0">
                <a:solidFill>
                  <a:srgbClr val="002060"/>
                </a:solidFill>
              </a:rPr>
              <a:t>:</a:t>
            </a:r>
          </a:p>
        </p:txBody>
      </p:sp>
    </p:spTree>
    <p:extLst>
      <p:ext uri="{BB962C8B-B14F-4D97-AF65-F5344CB8AC3E}">
        <p14:creationId xmlns:p14="http://schemas.microsoft.com/office/powerpoint/2010/main" val="748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744" y="482677"/>
            <a:ext cx="4792303" cy="3146348"/>
          </a:xfrm>
          <a:prstGeom prst="rect">
            <a:avLst/>
          </a:prstGeom>
        </p:spPr>
      </p:pic>
      <p:sp>
        <p:nvSpPr>
          <p:cNvPr id="4" name="Text Box 18"/>
          <p:cNvSpPr txBox="1">
            <a:spLocks noChangeArrowheads="1"/>
          </p:cNvSpPr>
          <p:nvPr/>
        </p:nvSpPr>
        <p:spPr bwMode="auto">
          <a:xfrm>
            <a:off x="3720270" y="1924350"/>
            <a:ext cx="569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buClrTx/>
              <a:buFontTx/>
              <a:buNone/>
            </a:pPr>
            <a:r>
              <a:rPr lang="en-US" altLang="en-US" sz="2400" b="1" dirty="0" smtClean="0">
                <a:solidFill>
                  <a:srgbClr val="FF0000"/>
                </a:solidFill>
                <a:cs typeface="Arial" panose="020B0604020202020204" pitchFamily="34" charset="0"/>
              </a:rPr>
              <a:t>IV. LUYỆN TẬP, CỦNG CỐ KIẾN THỨC</a:t>
            </a:r>
            <a:endParaRPr lang="en-US" altLang="en-US" sz="2400" b="1" dirty="0" smtClean="0">
              <a:solidFill>
                <a:srgbClr val="FF0000"/>
              </a:solidFill>
              <a:cs typeface="Arial" panose="020B0604020202020204" pitchFamily="34" charset="0"/>
            </a:endParaRPr>
          </a:p>
        </p:txBody>
      </p:sp>
    </p:spTree>
    <p:extLst>
      <p:ext uri="{BB962C8B-B14F-4D97-AF65-F5344CB8AC3E}">
        <p14:creationId xmlns:p14="http://schemas.microsoft.com/office/powerpoint/2010/main" val="21146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án trò chơi ai nhanh nhất - trò chơi vận động mầm non - Phú Lo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084" y="1388932"/>
            <a:ext cx="4880009" cy="365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anim calcmode="lin" valueType="num">
                                      <p:cBhvr>
                                        <p:cTn id="8" dur="3000" fill="hold"/>
                                        <p:tgtEl>
                                          <p:spTgt spid="1026"/>
                                        </p:tgtEl>
                                        <p:attrNameLst>
                                          <p:attrName>ppt_w</p:attrName>
                                        </p:attrNameLst>
                                      </p:cBhvr>
                                      <p:tavLst>
                                        <p:tav tm="0" fmla="#ppt_w*sin(2.5*pi*$)">
                                          <p:val>
                                            <p:fltVal val="0"/>
                                          </p:val>
                                        </p:tav>
                                        <p:tav tm="100000">
                                          <p:val>
                                            <p:fltVal val="1"/>
                                          </p:val>
                                        </p:tav>
                                      </p:tavLst>
                                    </p:anim>
                                    <p:anim calcmode="lin" valueType="num">
                                      <p:cBhvr>
                                        <p:cTn id="9" dur="3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35417385"/>
              </p:ext>
            </p:extLst>
          </p:nvPr>
        </p:nvGraphicFramePr>
        <p:xfrm>
          <a:off x="763010" y="689728"/>
          <a:ext cx="4593448" cy="2987040"/>
        </p:xfrm>
        <a:graphic>
          <a:graphicData uri="http://schemas.openxmlformats.org/drawingml/2006/table">
            <a:tbl>
              <a:tblPr firstRow="1" bandRow="1">
                <a:tableStyleId>{5C22544A-7EE6-4342-B048-85BDC9FD1C3A}</a:tableStyleId>
              </a:tblPr>
              <a:tblGrid>
                <a:gridCol w="2764648">
                  <a:extLst>
                    <a:ext uri="{9D8B030D-6E8A-4147-A177-3AD203B41FA5}">
                      <a16:colId xmlns:a16="http://schemas.microsoft.com/office/drawing/2014/main" val="1758106846"/>
                    </a:ext>
                  </a:extLst>
                </a:gridCol>
                <a:gridCol w="1828800">
                  <a:extLst>
                    <a:ext uri="{9D8B030D-6E8A-4147-A177-3AD203B41FA5}">
                      <a16:colId xmlns:a16="http://schemas.microsoft.com/office/drawing/2014/main" val="998043994"/>
                    </a:ext>
                  </a:extLst>
                </a:gridCol>
              </a:tblGrid>
              <a:tr h="263475">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a:t>
                      </a:r>
                      <a:endParaRPr lang="en-US" sz="1400" dirty="0">
                        <a:solidFill>
                          <a:srgbClr val="FF0000"/>
                        </a:solidFill>
                      </a:endParaRPr>
                    </a:p>
                  </a:txBody>
                  <a:tcPr/>
                </a:tc>
                <a:tc>
                  <a:txBody>
                    <a:bodyPr/>
                    <a:lstStyle/>
                    <a:p>
                      <a:pPr algn="ctr">
                        <a:spcBef>
                          <a:spcPts val="0"/>
                        </a:spcBef>
                      </a:pPr>
                      <a:r>
                        <a:rPr lang="en-US" sz="1400" dirty="0" smtClean="0">
                          <a:solidFill>
                            <a:srgbClr val="FF0000"/>
                          </a:solidFill>
                        </a:rPr>
                        <a:t>CHI TIẾT</a:t>
                      </a:r>
                      <a:r>
                        <a:rPr lang="en-US" sz="1400" baseline="0" dirty="0" smtClean="0">
                          <a:solidFill>
                            <a:srgbClr val="FF0000"/>
                          </a:solidFill>
                        </a:rPr>
                        <a:t> BIỂU HIỆN</a:t>
                      </a:r>
                      <a:endParaRPr lang="en-US" sz="1400" dirty="0">
                        <a:solidFill>
                          <a:srgbClr val="FF0000"/>
                        </a:solidFill>
                      </a:endParaRPr>
                    </a:p>
                  </a:txBody>
                  <a:tcPr/>
                </a:tc>
                <a:extLst>
                  <a:ext uri="{0D108BD9-81ED-4DB2-BD59-A6C34878D82A}">
                    <a16:rowId xmlns:a16="http://schemas.microsoft.com/office/drawing/2014/main" val="3467200911"/>
                  </a:ext>
                </a:extLst>
              </a:tr>
              <a:tr h="816772">
                <a:tc>
                  <a:txBody>
                    <a:bodyPr/>
                    <a:lstStyle/>
                    <a:p>
                      <a:pPr marL="0" marR="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b="1" dirty="0" smtClean="0">
                          <a:solidFill>
                            <a:srgbClr val="FF0000"/>
                          </a:solidFill>
                        </a:rPr>
                        <a:t>A</a:t>
                      </a:r>
                      <a:r>
                        <a:rPr lang="en-US" sz="1400" dirty="0" smtClean="0">
                          <a:solidFill>
                            <a:srgbClr val="002060"/>
                          </a:solidFill>
                        </a:rPr>
                        <a:t>.</a:t>
                      </a:r>
                      <a:r>
                        <a:rPr lang="en-US" sz="1400" baseline="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xoay</a:t>
                      </a:r>
                      <a:r>
                        <a:rPr lang="en-US" sz="1400" dirty="0" smtClean="0">
                          <a:solidFill>
                            <a:srgbClr val="002060"/>
                          </a:solidFill>
                        </a:rPr>
                        <a:t> </a:t>
                      </a:r>
                      <a:r>
                        <a:rPr lang="en-US" sz="1400" dirty="0" err="1" smtClean="0">
                          <a:solidFill>
                            <a:srgbClr val="002060"/>
                          </a:solidFill>
                        </a:rPr>
                        <a:t>quanh</a:t>
                      </a:r>
                      <a:r>
                        <a:rPr lang="en-US" sz="1400" dirty="0" smtClean="0">
                          <a:solidFill>
                            <a:srgbClr val="002060"/>
                          </a:solidFill>
                        </a:rPr>
                        <a:t> </a:t>
                      </a:r>
                      <a:r>
                        <a:rPr lang="en-US" sz="1400" dirty="0" err="1" smtClean="0">
                          <a:solidFill>
                            <a:srgbClr val="002060"/>
                          </a:solidFill>
                        </a:rPr>
                        <a:t>công</a:t>
                      </a:r>
                      <a:r>
                        <a:rPr lang="en-US" sz="1400" dirty="0" smtClean="0">
                          <a:solidFill>
                            <a:srgbClr val="002060"/>
                          </a:solidFill>
                        </a:rPr>
                        <a:t> </a:t>
                      </a:r>
                      <a:r>
                        <a:rPr lang="en-US" sz="1400" dirty="0" err="1" smtClean="0">
                          <a:solidFill>
                            <a:srgbClr val="002060"/>
                          </a:solidFill>
                        </a:rPr>
                        <a:t>trạng</a:t>
                      </a:r>
                      <a:r>
                        <a:rPr lang="en-US" sz="1400" dirty="0" smtClean="0">
                          <a:solidFill>
                            <a:srgbClr val="002060"/>
                          </a:solidFill>
                        </a:rPr>
                        <a:t>, </a:t>
                      </a:r>
                      <a:r>
                        <a:rPr lang="en-US" sz="1400" dirty="0" err="1" smtClean="0">
                          <a:solidFill>
                            <a:srgbClr val="002060"/>
                          </a:solidFill>
                        </a:rPr>
                        <a:t>kỳ</a:t>
                      </a:r>
                      <a:r>
                        <a:rPr lang="en-US" sz="1400" dirty="0" smtClean="0">
                          <a:solidFill>
                            <a:srgbClr val="002060"/>
                          </a:solidFill>
                        </a:rPr>
                        <a:t> </a:t>
                      </a:r>
                      <a:r>
                        <a:rPr lang="en-US" sz="1400" dirty="0" err="1" smtClean="0">
                          <a:solidFill>
                            <a:srgbClr val="002060"/>
                          </a:solidFill>
                        </a:rPr>
                        <a:t>tích</a:t>
                      </a:r>
                      <a:r>
                        <a:rPr lang="en-US" sz="1400" dirty="0" smtClean="0">
                          <a:solidFill>
                            <a:srgbClr val="002060"/>
                          </a:solidFill>
                        </a:rPr>
                        <a:t> </a:t>
                      </a:r>
                      <a:r>
                        <a:rPr lang="en-US" sz="1400" dirty="0" err="1" smtClean="0">
                          <a:solidFill>
                            <a:srgbClr val="002060"/>
                          </a:solidFill>
                        </a:rPr>
                        <a:t>của</a:t>
                      </a:r>
                      <a:r>
                        <a:rPr lang="en-US" sz="1400" dirty="0" smtClean="0">
                          <a:solidFill>
                            <a:srgbClr val="002060"/>
                          </a:solidFill>
                        </a:rPr>
                        <a:t> </a:t>
                      </a:r>
                      <a:r>
                        <a:rPr lang="en-US" sz="1400" dirty="0" err="1" smtClean="0">
                          <a:solidFill>
                            <a:srgbClr val="002060"/>
                          </a:solidFill>
                        </a:rPr>
                        <a:t>nhân</a:t>
                      </a:r>
                      <a:r>
                        <a:rPr lang="en-US" sz="1400" dirty="0" smtClean="0">
                          <a:solidFill>
                            <a:srgbClr val="002060"/>
                          </a:solidFill>
                        </a:rPr>
                        <a:t> </a:t>
                      </a:r>
                      <a:r>
                        <a:rPr lang="en-US" sz="1400" dirty="0" err="1" smtClean="0">
                          <a:solidFill>
                            <a:srgbClr val="002060"/>
                          </a:solidFill>
                        </a:rPr>
                        <a:t>vật</a:t>
                      </a:r>
                      <a:r>
                        <a:rPr lang="en-US" sz="1400" dirty="0" smtClean="0">
                          <a:solidFill>
                            <a:srgbClr val="002060"/>
                          </a:solidFill>
                        </a:rPr>
                        <a:t> </a:t>
                      </a:r>
                      <a:r>
                        <a:rPr lang="en-US" sz="1400" dirty="0" err="1" smtClean="0">
                          <a:solidFill>
                            <a:srgbClr val="002060"/>
                          </a:solidFill>
                        </a:rPr>
                        <a:t>mà</a:t>
                      </a:r>
                      <a:r>
                        <a:rPr lang="en-US" sz="1400" dirty="0" smtClean="0">
                          <a:solidFill>
                            <a:srgbClr val="002060"/>
                          </a:solidFill>
                        </a:rPr>
                        <a:t> </a:t>
                      </a:r>
                      <a:r>
                        <a:rPr lang="en-US" sz="1400" dirty="0" err="1" smtClean="0">
                          <a:solidFill>
                            <a:srgbClr val="002060"/>
                          </a:solidFill>
                        </a:rPr>
                        <a:t>cộng</a:t>
                      </a:r>
                      <a:r>
                        <a:rPr lang="en-US" sz="1400" dirty="0" smtClean="0">
                          <a:solidFill>
                            <a:srgbClr val="002060"/>
                          </a:solidFill>
                        </a:rPr>
                        <a:t> </a:t>
                      </a:r>
                      <a:r>
                        <a:rPr lang="en-US" sz="1400" dirty="0" err="1" smtClean="0">
                          <a:solidFill>
                            <a:srgbClr val="002060"/>
                          </a:solidFill>
                        </a:rPr>
                        <a:t>đồng</a:t>
                      </a:r>
                      <a:r>
                        <a:rPr lang="en-US" sz="1400" dirty="0" smtClean="0">
                          <a:solidFill>
                            <a:srgbClr val="002060"/>
                          </a:solidFill>
                        </a:rPr>
                        <a:t> </a:t>
                      </a:r>
                      <a:r>
                        <a:rPr lang="en-US" sz="1400" dirty="0" err="1" smtClean="0">
                          <a:solidFill>
                            <a:srgbClr val="002060"/>
                          </a:solidFill>
                        </a:rPr>
                        <a:t>truyền</a:t>
                      </a:r>
                      <a:r>
                        <a:rPr lang="en-US" sz="1400" dirty="0" smtClean="0">
                          <a:solidFill>
                            <a:srgbClr val="002060"/>
                          </a:solidFill>
                        </a:rPr>
                        <a:t> </a:t>
                      </a:r>
                      <a:r>
                        <a:rPr lang="en-US" sz="1400" dirty="0" err="1" smtClean="0">
                          <a:solidFill>
                            <a:srgbClr val="002060"/>
                          </a:solidFill>
                        </a:rPr>
                        <a:t>tụng</a:t>
                      </a:r>
                      <a:r>
                        <a:rPr lang="en-US" sz="1400" dirty="0" smtClean="0">
                          <a:solidFill>
                            <a:srgbClr val="002060"/>
                          </a:solidFill>
                        </a:rPr>
                        <a:t>, </a:t>
                      </a:r>
                      <a:r>
                        <a:rPr lang="en-US" sz="1400" dirty="0" err="1" smtClean="0">
                          <a:solidFill>
                            <a:srgbClr val="002060"/>
                          </a:solidFill>
                        </a:rPr>
                        <a:t>tôn</a:t>
                      </a:r>
                      <a:r>
                        <a:rPr lang="en-US" sz="1400" dirty="0" smtClean="0">
                          <a:solidFill>
                            <a:srgbClr val="002060"/>
                          </a:solidFill>
                        </a:rPr>
                        <a:t> </a:t>
                      </a:r>
                      <a:r>
                        <a:rPr lang="en-US" sz="1400" dirty="0" err="1" smtClean="0">
                          <a:solidFill>
                            <a:srgbClr val="002060"/>
                          </a:solidFill>
                        </a:rPr>
                        <a:t>thờ</a:t>
                      </a:r>
                      <a:r>
                        <a:rPr lang="en-US" sz="1400" dirty="0" smtClean="0">
                          <a:solidFill>
                            <a:srgbClr val="002060"/>
                          </a:solidFill>
                        </a:rPr>
                        <a:t>.</a:t>
                      </a:r>
                    </a:p>
                  </a:txBody>
                  <a:tcPr/>
                </a:tc>
                <a:tc>
                  <a:txBody>
                    <a:bodyPr/>
                    <a:lstStyle/>
                    <a:p>
                      <a:endParaRPr lang="en-US" sz="1400" dirty="0" smtClean="0"/>
                    </a:p>
                    <a:p>
                      <a:pPr algn="ctr"/>
                      <a:endParaRPr lang="en-US" sz="2000" dirty="0"/>
                    </a:p>
                  </a:txBody>
                  <a:tcPr/>
                </a:tc>
                <a:extLst>
                  <a:ext uri="{0D108BD9-81ED-4DB2-BD59-A6C34878D82A}">
                    <a16:rowId xmlns:a16="http://schemas.microsoft.com/office/drawing/2014/main" val="1236069951"/>
                  </a:ext>
                </a:extLst>
              </a:tr>
              <a:tr h="816772">
                <a:tc>
                  <a:txBody>
                    <a:bodyPr/>
                    <a:lstStyle/>
                    <a:p>
                      <a:pPr marL="0" indent="0" algn="just">
                        <a:buFont typeface="Wingdings" panose="05000000000000000000" pitchFamily="2" charset="2"/>
                        <a:buNone/>
                      </a:pPr>
                      <a:r>
                        <a:rPr lang="en-US" sz="2000" b="1" dirty="0" smtClean="0">
                          <a:solidFill>
                            <a:srgbClr val="FF0000"/>
                          </a:solidFill>
                        </a:rPr>
                        <a:t>B</a:t>
                      </a:r>
                      <a:r>
                        <a:rPr lang="en-US" sz="1400" dirty="0" smtClean="0">
                          <a:solidFill>
                            <a:srgbClr val="002060"/>
                          </a:solidFill>
                        </a:rPr>
                        <a:t>.</a:t>
                      </a:r>
                      <a:r>
                        <a:rPr lang="en-US" sz="1400" baseline="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sử</a:t>
                      </a:r>
                      <a:r>
                        <a:rPr lang="en-US" sz="1400" dirty="0" smtClean="0">
                          <a:solidFill>
                            <a:srgbClr val="002060"/>
                          </a:solidFill>
                        </a:rPr>
                        <a:t> </a:t>
                      </a:r>
                      <a:r>
                        <a:rPr lang="en-US" sz="1400" dirty="0" err="1" smtClean="0">
                          <a:solidFill>
                            <a:srgbClr val="002060"/>
                          </a:solidFill>
                        </a:rPr>
                        <a:t>dụng</a:t>
                      </a:r>
                      <a:r>
                        <a:rPr lang="en-US" sz="1400" dirty="0" smtClean="0">
                          <a:solidFill>
                            <a:srgbClr val="002060"/>
                          </a:solidFill>
                        </a:rPr>
                        <a:t> </a:t>
                      </a:r>
                      <a:r>
                        <a:rPr lang="en-US" sz="1400" dirty="0" err="1" smtClean="0">
                          <a:solidFill>
                            <a:srgbClr val="002060"/>
                          </a:solidFill>
                        </a:rPr>
                        <a:t>yếu</a:t>
                      </a:r>
                      <a:r>
                        <a:rPr lang="en-US" sz="1400" dirty="0" smtClean="0">
                          <a:solidFill>
                            <a:srgbClr val="002060"/>
                          </a:solidFill>
                        </a:rPr>
                        <a:t> </a:t>
                      </a:r>
                      <a:r>
                        <a:rPr lang="en-US" sz="1400" dirty="0" err="1" smtClean="0">
                          <a:solidFill>
                            <a:srgbClr val="002060"/>
                          </a:solidFill>
                        </a:rPr>
                        <a:t>tố</a:t>
                      </a:r>
                      <a:r>
                        <a:rPr lang="en-US" sz="1400" dirty="0" smtClean="0">
                          <a:solidFill>
                            <a:srgbClr val="002060"/>
                          </a:solidFill>
                        </a:rPr>
                        <a:t> </a:t>
                      </a:r>
                      <a:r>
                        <a:rPr lang="en-US" sz="1400" dirty="0" err="1" smtClean="0">
                          <a:solidFill>
                            <a:srgbClr val="002060"/>
                          </a:solidFill>
                        </a:rPr>
                        <a:t>kỳ</a:t>
                      </a:r>
                      <a:r>
                        <a:rPr lang="en-US" sz="1400" dirty="0" smtClean="0">
                          <a:solidFill>
                            <a:srgbClr val="002060"/>
                          </a:solidFill>
                        </a:rPr>
                        <a:t> </a:t>
                      </a:r>
                      <a:r>
                        <a:rPr lang="en-US" sz="1400" dirty="0" err="1" smtClean="0">
                          <a:solidFill>
                            <a:srgbClr val="002060"/>
                          </a:solidFill>
                        </a:rPr>
                        <a:t>ảo</a:t>
                      </a:r>
                      <a:r>
                        <a:rPr lang="en-US" sz="1400" dirty="0" smtClean="0">
                          <a:solidFill>
                            <a:srgbClr val="002060"/>
                          </a:solidFill>
                        </a:rPr>
                        <a:t> </a:t>
                      </a:r>
                      <a:r>
                        <a:rPr lang="en-US" sz="1400" dirty="0" err="1" smtClean="0">
                          <a:solidFill>
                            <a:srgbClr val="002060"/>
                          </a:solidFill>
                        </a:rPr>
                        <a:t>nhằm</a:t>
                      </a:r>
                      <a:r>
                        <a:rPr lang="en-US" sz="1400" dirty="0" smtClean="0">
                          <a:solidFill>
                            <a:srgbClr val="002060"/>
                          </a:solidFill>
                        </a:rPr>
                        <a:t> </a:t>
                      </a:r>
                      <a:r>
                        <a:rPr lang="en-US" sz="1400" dirty="0" err="1" smtClean="0">
                          <a:solidFill>
                            <a:srgbClr val="002060"/>
                          </a:solidFill>
                        </a:rPr>
                        <a:t>thể</a:t>
                      </a:r>
                      <a:r>
                        <a:rPr lang="en-US" sz="1400" dirty="0" smtClean="0">
                          <a:solidFill>
                            <a:srgbClr val="002060"/>
                          </a:solidFill>
                        </a:rPr>
                        <a:t> </a:t>
                      </a:r>
                      <a:r>
                        <a:rPr lang="en-US" sz="1400" dirty="0" err="1" smtClean="0">
                          <a:solidFill>
                            <a:srgbClr val="002060"/>
                          </a:solidFill>
                        </a:rPr>
                        <a:t>hiện</a:t>
                      </a:r>
                      <a:r>
                        <a:rPr lang="en-US" sz="1400" dirty="0" smtClean="0">
                          <a:solidFill>
                            <a:srgbClr val="002060"/>
                          </a:solidFill>
                        </a:rPr>
                        <a:t> </a:t>
                      </a:r>
                      <a:r>
                        <a:rPr lang="en-US" sz="1400" dirty="0" err="1" smtClean="0">
                          <a:solidFill>
                            <a:srgbClr val="002060"/>
                          </a:solidFill>
                        </a:rPr>
                        <a:t>tài</a:t>
                      </a:r>
                      <a:r>
                        <a:rPr lang="en-US" sz="1400" dirty="0" smtClean="0">
                          <a:solidFill>
                            <a:srgbClr val="002060"/>
                          </a:solidFill>
                        </a:rPr>
                        <a:t> </a:t>
                      </a:r>
                      <a:r>
                        <a:rPr lang="en-US" sz="1400" dirty="0" err="1" smtClean="0">
                          <a:solidFill>
                            <a:srgbClr val="002060"/>
                          </a:solidFill>
                        </a:rPr>
                        <a:t>năng</a:t>
                      </a:r>
                      <a:r>
                        <a:rPr lang="en-US" sz="1400" dirty="0" smtClean="0">
                          <a:solidFill>
                            <a:srgbClr val="002060"/>
                          </a:solidFill>
                        </a:rPr>
                        <a:t>, </a:t>
                      </a:r>
                      <a:r>
                        <a:rPr lang="en-US" sz="1400" dirty="0" err="1" smtClean="0">
                          <a:solidFill>
                            <a:srgbClr val="002060"/>
                          </a:solidFill>
                        </a:rPr>
                        <a:t>sức</a:t>
                      </a:r>
                      <a:r>
                        <a:rPr lang="en-US" sz="1400" dirty="0" smtClean="0">
                          <a:solidFill>
                            <a:srgbClr val="002060"/>
                          </a:solidFill>
                        </a:rPr>
                        <a:t> </a:t>
                      </a:r>
                      <a:r>
                        <a:rPr lang="en-US" sz="1400" dirty="0" err="1" smtClean="0">
                          <a:solidFill>
                            <a:srgbClr val="002060"/>
                          </a:solidFill>
                        </a:rPr>
                        <a:t>mạnh</a:t>
                      </a:r>
                      <a:r>
                        <a:rPr lang="en-US" sz="1400" dirty="0" smtClean="0">
                          <a:solidFill>
                            <a:srgbClr val="002060"/>
                          </a:solidFill>
                        </a:rPr>
                        <a:t> </a:t>
                      </a:r>
                      <a:r>
                        <a:rPr lang="en-US" sz="1400" dirty="0" err="1" smtClean="0">
                          <a:solidFill>
                            <a:srgbClr val="002060"/>
                          </a:solidFill>
                        </a:rPr>
                        <a:t>khác</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của</a:t>
                      </a:r>
                      <a:r>
                        <a:rPr lang="en-US" sz="1400" dirty="0" smtClean="0">
                          <a:solidFill>
                            <a:srgbClr val="002060"/>
                          </a:solidFill>
                        </a:rPr>
                        <a:t> </a:t>
                      </a:r>
                      <a:r>
                        <a:rPr lang="en-US" sz="1400" dirty="0" err="1" smtClean="0">
                          <a:solidFill>
                            <a:srgbClr val="002060"/>
                          </a:solidFill>
                        </a:rPr>
                        <a:t>nhân</a:t>
                      </a:r>
                      <a:r>
                        <a:rPr lang="en-US" sz="1400" dirty="0" smtClean="0">
                          <a:solidFill>
                            <a:srgbClr val="002060"/>
                          </a:solidFill>
                        </a:rPr>
                        <a:t> </a:t>
                      </a:r>
                      <a:r>
                        <a:rPr lang="en-US" sz="1400" dirty="0" err="1" smtClean="0">
                          <a:solidFill>
                            <a:srgbClr val="002060"/>
                          </a:solidFill>
                        </a:rPr>
                        <a:t>vật</a:t>
                      </a:r>
                      <a:r>
                        <a:rPr lang="en-US" sz="1400" dirty="0" smtClean="0">
                          <a:solidFill>
                            <a:srgbClr val="002060"/>
                          </a:solidFill>
                        </a:rPr>
                        <a:t>.</a:t>
                      </a:r>
                    </a:p>
                  </a:txBody>
                  <a:tcPr/>
                </a:tc>
                <a:tc>
                  <a:txBody>
                    <a:bodyPr/>
                    <a:lstStyle/>
                    <a:p>
                      <a:endParaRPr lang="en-US" sz="1050" dirty="0" smtClean="0"/>
                    </a:p>
                    <a:p>
                      <a:pPr algn="ctr"/>
                      <a:endParaRPr lang="en-US" sz="2000" dirty="0"/>
                    </a:p>
                  </a:txBody>
                  <a:tcPr/>
                </a:tc>
                <a:extLst>
                  <a:ext uri="{0D108BD9-81ED-4DB2-BD59-A6C34878D82A}">
                    <a16:rowId xmlns:a16="http://schemas.microsoft.com/office/drawing/2014/main" val="382882507"/>
                  </a:ext>
                </a:extLst>
              </a:tr>
              <a:tr h="816772">
                <a:tc>
                  <a:txBody>
                    <a:bodyPr/>
                    <a:lstStyle/>
                    <a:p>
                      <a:pPr marL="0" marR="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b="1" dirty="0" smtClean="0">
                          <a:solidFill>
                            <a:srgbClr val="FF0000"/>
                          </a:solidFill>
                        </a:rPr>
                        <a:t>C</a:t>
                      </a:r>
                      <a:r>
                        <a:rPr lang="en-US" sz="1400" dirty="0" smtClean="0">
                          <a:solidFill>
                            <a:srgbClr val="002060"/>
                          </a:solidFill>
                        </a:rPr>
                        <a:t>. </a:t>
                      </a:r>
                      <a:r>
                        <a:rPr lang="en-US" sz="1400" dirty="0" err="1" smtClean="0">
                          <a:solidFill>
                            <a:srgbClr val="002060"/>
                          </a:solidFill>
                        </a:rPr>
                        <a:t>Cuối</a:t>
                      </a:r>
                      <a:r>
                        <a:rPr lang="en-US" sz="1400" dirty="0" smtClean="0">
                          <a:solidFill>
                            <a:srgbClr val="002060"/>
                          </a:solidFill>
                        </a:rPr>
                        <a:t> </a:t>
                      </a:r>
                      <a:r>
                        <a:rPr lang="en-US" sz="1400" dirty="0" err="1" smtClean="0">
                          <a:solidFill>
                            <a:srgbClr val="002060"/>
                          </a:solidFill>
                        </a:rPr>
                        <a:t>truyện</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gợi</a:t>
                      </a:r>
                      <a:r>
                        <a:rPr lang="en-US" sz="1400" dirty="0" smtClean="0">
                          <a:solidFill>
                            <a:srgbClr val="002060"/>
                          </a:solidFill>
                        </a:rPr>
                        <a:t> </a:t>
                      </a:r>
                      <a:r>
                        <a:rPr lang="en-US" sz="1400" dirty="0" err="1" smtClean="0">
                          <a:solidFill>
                            <a:srgbClr val="002060"/>
                          </a:solidFill>
                        </a:rPr>
                        <a:t>nhắc</a:t>
                      </a:r>
                      <a:r>
                        <a:rPr lang="en-US" sz="1400" dirty="0" smtClean="0">
                          <a:solidFill>
                            <a:srgbClr val="002060"/>
                          </a:solidFill>
                        </a:rPr>
                        <a:t> </a:t>
                      </a:r>
                      <a:r>
                        <a:rPr lang="en-US" sz="1400" dirty="0" err="1" smtClean="0">
                          <a:solidFill>
                            <a:srgbClr val="002060"/>
                          </a:solidFill>
                        </a:rPr>
                        <a:t>các</a:t>
                      </a:r>
                      <a:r>
                        <a:rPr lang="en-US" sz="1400" dirty="0" smtClean="0">
                          <a:solidFill>
                            <a:srgbClr val="002060"/>
                          </a:solidFill>
                        </a:rPr>
                        <a:t> </a:t>
                      </a:r>
                      <a:r>
                        <a:rPr lang="en-US" sz="1400" dirty="0" err="1" smtClean="0">
                          <a:solidFill>
                            <a:srgbClr val="002060"/>
                          </a:solidFill>
                        </a:rPr>
                        <a:t>dấu</a:t>
                      </a:r>
                      <a:r>
                        <a:rPr lang="en-US" sz="1400" dirty="0" smtClean="0">
                          <a:solidFill>
                            <a:srgbClr val="002060"/>
                          </a:solidFill>
                        </a:rPr>
                        <a:t> </a:t>
                      </a:r>
                      <a:r>
                        <a:rPr lang="en-US" sz="1400" dirty="0" err="1" smtClean="0">
                          <a:solidFill>
                            <a:srgbClr val="002060"/>
                          </a:solidFill>
                        </a:rPr>
                        <a:t>tích</a:t>
                      </a:r>
                      <a:r>
                        <a:rPr lang="en-US" sz="1400" dirty="0" smtClean="0">
                          <a:solidFill>
                            <a:srgbClr val="002060"/>
                          </a:solidFill>
                        </a:rPr>
                        <a:t> </a:t>
                      </a:r>
                      <a:r>
                        <a:rPr lang="en-US" sz="1400" dirty="0" err="1" smtClean="0">
                          <a:solidFill>
                            <a:srgbClr val="002060"/>
                          </a:solidFill>
                        </a:rPr>
                        <a:t>xưa</a:t>
                      </a:r>
                      <a:r>
                        <a:rPr lang="en-US" sz="1400" dirty="0" smtClean="0">
                          <a:solidFill>
                            <a:srgbClr val="002060"/>
                          </a:solidFill>
                        </a:rPr>
                        <a:t> </a:t>
                      </a:r>
                      <a:r>
                        <a:rPr lang="en-US" sz="1400" dirty="0" err="1" smtClean="0">
                          <a:solidFill>
                            <a:srgbClr val="002060"/>
                          </a:solidFill>
                        </a:rPr>
                        <a:t>còn</a:t>
                      </a:r>
                      <a:r>
                        <a:rPr lang="en-US" sz="1400" dirty="0" smtClean="0">
                          <a:solidFill>
                            <a:srgbClr val="002060"/>
                          </a:solidFill>
                        </a:rPr>
                        <a:t> </a:t>
                      </a:r>
                      <a:r>
                        <a:rPr lang="en-US" sz="1400" dirty="0" err="1" smtClean="0">
                          <a:solidFill>
                            <a:srgbClr val="002060"/>
                          </a:solidFill>
                        </a:rPr>
                        <a:t>lưu</a:t>
                      </a:r>
                      <a:r>
                        <a:rPr lang="en-US" sz="1400" dirty="0" smtClean="0">
                          <a:solidFill>
                            <a:srgbClr val="002060"/>
                          </a:solidFill>
                        </a:rPr>
                        <a:t> </a:t>
                      </a:r>
                      <a:r>
                        <a:rPr lang="en-US" sz="1400" dirty="0" err="1" smtClean="0">
                          <a:solidFill>
                            <a:srgbClr val="002060"/>
                          </a:solidFill>
                        </a:rPr>
                        <a:t>lại</a:t>
                      </a:r>
                      <a:r>
                        <a:rPr lang="en-US" sz="1400" dirty="0" smtClean="0">
                          <a:solidFill>
                            <a:srgbClr val="002060"/>
                          </a:solidFill>
                        </a:rPr>
                        <a:t> </a:t>
                      </a:r>
                      <a:r>
                        <a:rPr lang="en-US" sz="1400" dirty="0" err="1" smtClean="0">
                          <a:solidFill>
                            <a:srgbClr val="002060"/>
                          </a:solidFill>
                        </a:rPr>
                        <a:t>đến</a:t>
                      </a:r>
                      <a:r>
                        <a:rPr lang="en-US" sz="1400" dirty="0" smtClean="0">
                          <a:solidFill>
                            <a:srgbClr val="002060"/>
                          </a:solidFill>
                        </a:rPr>
                        <a:t> </a:t>
                      </a:r>
                      <a:r>
                        <a:rPr lang="en-US" sz="1400" dirty="0" err="1" smtClean="0">
                          <a:solidFill>
                            <a:srgbClr val="002060"/>
                          </a:solidFill>
                        </a:rPr>
                        <a:t>ngày</a:t>
                      </a:r>
                      <a:r>
                        <a:rPr lang="en-US" sz="1400" dirty="0" smtClean="0">
                          <a:solidFill>
                            <a:srgbClr val="002060"/>
                          </a:solidFill>
                        </a:rPr>
                        <a:t> nay.</a:t>
                      </a:r>
                    </a:p>
                  </a:txBody>
                  <a:tcPr/>
                </a:tc>
                <a:tc>
                  <a:txBody>
                    <a:bodyPr/>
                    <a:lstStyle/>
                    <a:p>
                      <a:endParaRPr lang="en-US" sz="1050" dirty="0" smtClean="0"/>
                    </a:p>
                    <a:p>
                      <a:pPr algn="ctr"/>
                      <a:endParaRPr lang="en-US" sz="2000" dirty="0"/>
                    </a:p>
                  </a:txBody>
                  <a:tcPr/>
                </a:tc>
                <a:extLst>
                  <a:ext uri="{0D108BD9-81ED-4DB2-BD59-A6C34878D82A}">
                    <a16:rowId xmlns:a16="http://schemas.microsoft.com/office/drawing/2014/main" val="1957552454"/>
                  </a:ext>
                </a:extLst>
              </a:tr>
            </a:tbl>
          </a:graphicData>
        </a:graphic>
      </p:graphicFrame>
      <p:sp>
        <p:nvSpPr>
          <p:cNvPr id="5" name="Title 1"/>
          <p:cNvSpPr txBox="1">
            <a:spLocks/>
          </p:cNvSpPr>
          <p:nvPr/>
        </p:nvSpPr>
        <p:spPr>
          <a:xfrm>
            <a:off x="859263" y="0"/>
            <a:ext cx="4400943"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600" dirty="0" smtClean="0">
                <a:solidFill>
                  <a:srgbClr val="FF0000"/>
                </a:solidFill>
                <a:latin typeface="Times New Roman" panose="02020603050405020304" pitchFamily="18" charset="0"/>
                <a:cs typeface="Times New Roman" panose="02020603050405020304" pitchFamily="18" charset="0"/>
              </a:rPr>
              <a:t>ĐẶC ĐIỂM CỐT TRUYỆN TRUYỀN THUYẾT QUA TRUYỆN </a:t>
            </a:r>
            <a:r>
              <a:rPr lang="en-US" sz="1600" i="1" dirty="0" smtClean="0">
                <a:solidFill>
                  <a:srgbClr val="FF0000"/>
                </a:solidFill>
                <a:latin typeface="Times New Roman" panose="02020603050405020304" pitchFamily="18" charset="0"/>
                <a:cs typeface="Times New Roman" panose="02020603050405020304" pitchFamily="18" charset="0"/>
              </a:rPr>
              <a:t>BÁNH CHƯNG, BÁNH GIẦY</a:t>
            </a:r>
            <a:endParaRPr lang="en-US" sz="1600" i="1" dirty="0">
              <a:solidFill>
                <a:srgbClr val="FF000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565976" y="-1"/>
            <a:ext cx="4377949" cy="68972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1600" dirty="0" smtClean="0">
                <a:solidFill>
                  <a:srgbClr val="FF0000"/>
                </a:solidFill>
                <a:latin typeface="Times New Roman" panose="02020603050405020304" pitchFamily="18" charset="0"/>
                <a:cs typeface="Times New Roman" panose="02020603050405020304" pitchFamily="18" charset="0"/>
              </a:rPr>
              <a:t>ĐẶC ĐIỂM NHÂN VẬT TRUYỀN THUYẾT QUA TRUYỆN </a:t>
            </a:r>
            <a:r>
              <a:rPr lang="en-US" sz="1600" i="1" dirty="0" smtClean="0">
                <a:solidFill>
                  <a:srgbClr val="FF0000"/>
                </a:solidFill>
                <a:latin typeface="Times New Roman" panose="02020603050405020304" pitchFamily="18" charset="0"/>
                <a:cs typeface="Times New Roman" panose="02020603050405020304" pitchFamily="18" charset="0"/>
              </a:rPr>
              <a:t>BÁNH CHƯNG, BÁNH GIẦY</a:t>
            </a:r>
            <a:endParaRPr lang="en-US" sz="1600" i="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77817621"/>
              </p:ext>
            </p:extLst>
          </p:nvPr>
        </p:nvGraphicFramePr>
        <p:xfrm>
          <a:off x="6498598" y="676151"/>
          <a:ext cx="4801460" cy="3024909"/>
        </p:xfrm>
        <a:graphic>
          <a:graphicData uri="http://schemas.openxmlformats.org/drawingml/2006/table">
            <a:tbl>
              <a:tblPr firstRow="1" bandRow="1">
                <a:tableStyleId>{5C22544A-7EE6-4342-B048-85BDC9FD1C3A}</a:tableStyleId>
              </a:tblPr>
              <a:tblGrid>
                <a:gridCol w="2480560">
                  <a:extLst>
                    <a:ext uri="{9D8B030D-6E8A-4147-A177-3AD203B41FA5}">
                      <a16:colId xmlns:a16="http://schemas.microsoft.com/office/drawing/2014/main" val="1758106846"/>
                    </a:ext>
                  </a:extLst>
                </a:gridCol>
                <a:gridCol w="2320900">
                  <a:extLst>
                    <a:ext uri="{9D8B030D-6E8A-4147-A177-3AD203B41FA5}">
                      <a16:colId xmlns:a16="http://schemas.microsoft.com/office/drawing/2014/main" val="998043994"/>
                    </a:ext>
                  </a:extLst>
                </a:gridCol>
              </a:tblGrid>
              <a:tr h="291224">
                <a:tc>
                  <a:txBody>
                    <a:bodyPr/>
                    <a:lstStyle/>
                    <a:p>
                      <a:pPr algn="ctr">
                        <a:spcBef>
                          <a:spcPts val="600"/>
                        </a:spcBef>
                      </a:pPr>
                      <a:r>
                        <a:rPr lang="en-US" sz="1400" dirty="0" smtClean="0">
                          <a:solidFill>
                            <a:srgbClr val="FF0000"/>
                          </a:solidFill>
                        </a:rPr>
                        <a:t>ĐẶC</a:t>
                      </a:r>
                      <a:r>
                        <a:rPr lang="en-US" sz="1400" baseline="0" dirty="0" smtClean="0">
                          <a:solidFill>
                            <a:srgbClr val="FF0000"/>
                          </a:solidFill>
                        </a:rPr>
                        <a:t> ĐIỂM</a:t>
                      </a:r>
                      <a:endParaRPr lang="en-US" sz="1400" dirty="0">
                        <a:solidFill>
                          <a:srgbClr val="FF0000"/>
                        </a:solidFill>
                      </a:endParaRPr>
                    </a:p>
                  </a:txBody>
                  <a:tcPr/>
                </a:tc>
                <a:tc>
                  <a:txBody>
                    <a:bodyPr/>
                    <a:lstStyle/>
                    <a:p>
                      <a:pPr algn="ctr">
                        <a:spcBef>
                          <a:spcPts val="0"/>
                        </a:spcBef>
                      </a:pPr>
                      <a:r>
                        <a:rPr lang="en-US" sz="1400" dirty="0" smtClean="0">
                          <a:solidFill>
                            <a:srgbClr val="FF0000"/>
                          </a:solidFill>
                        </a:rPr>
                        <a:t>CHI TIẾT</a:t>
                      </a:r>
                      <a:r>
                        <a:rPr lang="en-US" sz="1400" baseline="0" dirty="0" smtClean="0">
                          <a:solidFill>
                            <a:srgbClr val="FF0000"/>
                          </a:solidFill>
                        </a:rPr>
                        <a:t> BIỂU HIỆN</a:t>
                      </a:r>
                      <a:endParaRPr lang="en-US" sz="1400" dirty="0">
                        <a:solidFill>
                          <a:srgbClr val="FF0000"/>
                        </a:solidFill>
                      </a:endParaRPr>
                    </a:p>
                  </a:txBody>
                  <a:tcPr/>
                </a:tc>
                <a:extLst>
                  <a:ext uri="{0D108BD9-81ED-4DB2-BD59-A6C34878D82A}">
                    <a16:rowId xmlns:a16="http://schemas.microsoft.com/office/drawing/2014/main" val="3467200911"/>
                  </a:ext>
                </a:extLst>
              </a:tr>
              <a:tr h="1018901">
                <a:tc>
                  <a:txBody>
                    <a:bodyPr/>
                    <a:lstStyle/>
                    <a:p>
                      <a:pPr marL="0" marR="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b="1" dirty="0" smtClean="0">
                          <a:solidFill>
                            <a:srgbClr val="FF0000"/>
                          </a:solidFill>
                        </a:rPr>
                        <a:t>D</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có</a:t>
                      </a:r>
                      <a:r>
                        <a:rPr lang="en-US" sz="1400" baseline="0" dirty="0" smtClean="0">
                          <a:solidFill>
                            <a:srgbClr val="002060"/>
                          </a:solidFill>
                        </a:rPr>
                        <a:t> </a:t>
                      </a:r>
                      <a:r>
                        <a:rPr lang="en-US" sz="1400" baseline="0" dirty="0" err="1" smtClean="0">
                          <a:solidFill>
                            <a:srgbClr val="002060"/>
                          </a:solidFill>
                        </a:rPr>
                        <a:t>những</a:t>
                      </a:r>
                      <a:r>
                        <a:rPr lang="en-US" sz="1400" baseline="0" dirty="0" smtClean="0">
                          <a:solidFill>
                            <a:srgbClr val="002060"/>
                          </a:solidFill>
                        </a:rPr>
                        <a:t> </a:t>
                      </a:r>
                      <a:r>
                        <a:rPr lang="en-US" sz="1400" baseline="0" dirty="0" err="1" smtClean="0">
                          <a:solidFill>
                            <a:srgbClr val="002060"/>
                          </a:solidFill>
                        </a:rPr>
                        <a:t>điểm</a:t>
                      </a:r>
                      <a:r>
                        <a:rPr lang="en-US" sz="1400" baseline="0" dirty="0" smtClean="0">
                          <a:solidFill>
                            <a:srgbClr val="002060"/>
                          </a:solidFill>
                        </a:rPr>
                        <a:t> </a:t>
                      </a:r>
                      <a:r>
                        <a:rPr lang="en-US" sz="1400" baseline="0" dirty="0" err="1" smtClean="0">
                          <a:solidFill>
                            <a:srgbClr val="002060"/>
                          </a:solidFill>
                        </a:rPr>
                        <a:t>khác</a:t>
                      </a:r>
                      <a:r>
                        <a:rPr lang="en-US" sz="1400" baseline="0" dirty="0" smtClean="0">
                          <a:solidFill>
                            <a:srgbClr val="002060"/>
                          </a:solidFill>
                        </a:rPr>
                        <a:t> </a:t>
                      </a:r>
                      <a:r>
                        <a:rPr lang="en-US" sz="1400" baseline="0" dirty="0" err="1" smtClean="0">
                          <a:solidFill>
                            <a:srgbClr val="002060"/>
                          </a:solidFill>
                        </a:rPr>
                        <a:t>lạ</a:t>
                      </a:r>
                      <a:r>
                        <a:rPr lang="en-US" sz="1400" baseline="0" dirty="0" smtClean="0">
                          <a:solidFill>
                            <a:srgbClr val="002060"/>
                          </a:solidFill>
                        </a:rPr>
                        <a:t> </a:t>
                      </a:r>
                      <a:r>
                        <a:rPr lang="en-US" sz="1400" baseline="0" dirty="0" err="1" smtClean="0">
                          <a:solidFill>
                            <a:srgbClr val="002060"/>
                          </a:solidFill>
                        </a:rPr>
                        <a:t>về</a:t>
                      </a:r>
                      <a:r>
                        <a:rPr lang="en-US" sz="1400" baseline="0" dirty="0" smtClean="0">
                          <a:solidFill>
                            <a:srgbClr val="002060"/>
                          </a:solidFill>
                        </a:rPr>
                        <a:t> </a:t>
                      </a:r>
                      <a:r>
                        <a:rPr lang="en-US" sz="1400" baseline="0" dirty="0" err="1" smtClean="0">
                          <a:solidFill>
                            <a:srgbClr val="002060"/>
                          </a:solidFill>
                        </a:rPr>
                        <a:t>lai</a:t>
                      </a:r>
                      <a:r>
                        <a:rPr lang="en-US" sz="1400" baseline="0" dirty="0" smtClean="0">
                          <a:solidFill>
                            <a:srgbClr val="002060"/>
                          </a:solidFill>
                        </a:rPr>
                        <a:t> </a:t>
                      </a:r>
                      <a:r>
                        <a:rPr lang="en-US" sz="1400" baseline="0" dirty="0" err="1" smtClean="0">
                          <a:solidFill>
                            <a:srgbClr val="002060"/>
                          </a:solidFill>
                        </a:rPr>
                        <a:t>lịch</a:t>
                      </a:r>
                      <a:r>
                        <a:rPr lang="en-US" sz="1400" baseline="0" dirty="0" smtClean="0">
                          <a:solidFill>
                            <a:srgbClr val="002060"/>
                          </a:solidFill>
                        </a:rPr>
                        <a:t>, </a:t>
                      </a:r>
                      <a:r>
                        <a:rPr lang="en-US" sz="1400" baseline="0" dirty="0" err="1" smtClean="0">
                          <a:solidFill>
                            <a:srgbClr val="002060"/>
                          </a:solidFill>
                        </a:rPr>
                        <a:t>phẩm</a:t>
                      </a:r>
                      <a:r>
                        <a:rPr lang="en-US" sz="1400" baseline="0" dirty="0" smtClean="0">
                          <a:solidFill>
                            <a:srgbClr val="002060"/>
                          </a:solidFill>
                        </a:rPr>
                        <a:t> </a:t>
                      </a:r>
                      <a:r>
                        <a:rPr lang="en-US" sz="1400" baseline="0" dirty="0" err="1" smtClean="0">
                          <a:solidFill>
                            <a:srgbClr val="002060"/>
                          </a:solidFill>
                        </a:rPr>
                        <a:t>chất</a:t>
                      </a:r>
                      <a:r>
                        <a:rPr lang="en-US" sz="1400" baseline="0" dirty="0" smtClean="0">
                          <a:solidFill>
                            <a:srgbClr val="002060"/>
                          </a:solidFill>
                        </a:rPr>
                        <a:t>, </a:t>
                      </a:r>
                      <a:r>
                        <a:rPr lang="en-US" sz="1400" baseline="0" dirty="0" err="1" smtClean="0">
                          <a:solidFill>
                            <a:srgbClr val="002060"/>
                          </a:solidFill>
                        </a:rPr>
                        <a:t>tài</a:t>
                      </a:r>
                      <a:r>
                        <a:rPr lang="en-US" sz="1400" baseline="0" dirty="0" smtClean="0">
                          <a:solidFill>
                            <a:srgbClr val="002060"/>
                          </a:solidFill>
                        </a:rPr>
                        <a:t> </a:t>
                      </a:r>
                      <a:r>
                        <a:rPr lang="en-US" sz="1400" baseline="0" dirty="0" err="1" smtClean="0">
                          <a:solidFill>
                            <a:srgbClr val="002060"/>
                          </a:solidFill>
                        </a:rPr>
                        <a:t>năng</a:t>
                      </a:r>
                      <a:r>
                        <a:rPr lang="en-US" sz="1400" baseline="0" dirty="0" smtClean="0">
                          <a:solidFill>
                            <a:srgbClr val="002060"/>
                          </a:solidFill>
                        </a:rPr>
                        <a:t>, </a:t>
                      </a:r>
                      <a:r>
                        <a:rPr lang="en-US" sz="1400" baseline="0" dirty="0" err="1" smtClean="0">
                          <a:solidFill>
                            <a:srgbClr val="002060"/>
                          </a:solidFill>
                        </a:rPr>
                        <a:t>sức</a:t>
                      </a:r>
                      <a:r>
                        <a:rPr lang="en-US" sz="1400" baseline="0" dirty="0" smtClean="0">
                          <a:solidFill>
                            <a:srgbClr val="002060"/>
                          </a:solidFill>
                        </a:rPr>
                        <a:t> </a:t>
                      </a:r>
                      <a:r>
                        <a:rPr lang="en-US" sz="1400" baseline="0" dirty="0" err="1" smtClean="0">
                          <a:solidFill>
                            <a:srgbClr val="002060"/>
                          </a:solidFill>
                        </a:rPr>
                        <a:t>mạnh</a:t>
                      </a:r>
                      <a:r>
                        <a:rPr lang="en-US" sz="1400" dirty="0" smtClean="0">
                          <a:solidFill>
                            <a:srgbClr val="002060"/>
                          </a:solidFill>
                        </a:rPr>
                        <a:t>.</a:t>
                      </a:r>
                    </a:p>
                  </a:txBody>
                  <a:tcPr/>
                </a:tc>
                <a:tc>
                  <a:txBody>
                    <a:bodyPr/>
                    <a:lstStyle/>
                    <a:p>
                      <a:endParaRPr lang="en-US" sz="1050" dirty="0" smtClean="0"/>
                    </a:p>
                    <a:p>
                      <a:pPr algn="ctr"/>
                      <a:endParaRPr lang="en-US" sz="2000" dirty="0"/>
                    </a:p>
                  </a:txBody>
                  <a:tcPr/>
                </a:tc>
                <a:extLst>
                  <a:ext uri="{0D108BD9-81ED-4DB2-BD59-A6C34878D82A}">
                    <a16:rowId xmlns:a16="http://schemas.microsoft.com/office/drawing/2014/main" val="1236069951"/>
                  </a:ext>
                </a:extLst>
              </a:tr>
              <a:tr h="850604">
                <a:tc>
                  <a:txBody>
                    <a:bodyPr/>
                    <a:lstStyle/>
                    <a:p>
                      <a:pPr marL="0" indent="0" algn="just">
                        <a:buFont typeface="Wingdings" panose="05000000000000000000" pitchFamily="2" charset="2"/>
                        <a:buNone/>
                      </a:pPr>
                      <a:r>
                        <a:rPr lang="en-US" sz="2000" b="1" dirty="0" smtClean="0">
                          <a:solidFill>
                            <a:srgbClr val="FF0000"/>
                          </a:solidFill>
                        </a:rPr>
                        <a:t>E</a:t>
                      </a:r>
                      <a:r>
                        <a:rPr lang="en-US" sz="1400" dirty="0" smtClean="0">
                          <a:solidFill>
                            <a:srgbClr val="002060"/>
                          </a:solidFill>
                        </a:rPr>
                        <a:t>. </a:t>
                      </a:r>
                      <a:r>
                        <a:rPr lang="en-US" sz="1400" dirty="0" err="1" smtClean="0">
                          <a:solidFill>
                            <a:srgbClr val="002060"/>
                          </a:solidFill>
                        </a:rPr>
                        <a:t>Thường</a:t>
                      </a:r>
                      <a:r>
                        <a:rPr lang="en-US" sz="1400" dirty="0" smtClean="0">
                          <a:solidFill>
                            <a:srgbClr val="002060"/>
                          </a:solidFill>
                        </a:rPr>
                        <a:t> </a:t>
                      </a:r>
                      <a:r>
                        <a:rPr lang="en-US" sz="1400" dirty="0" err="1" smtClean="0">
                          <a:solidFill>
                            <a:srgbClr val="002060"/>
                          </a:solidFill>
                        </a:rPr>
                        <a:t>gắn</a:t>
                      </a:r>
                      <a:r>
                        <a:rPr lang="en-US" sz="1400" baseline="0" dirty="0" smtClean="0">
                          <a:solidFill>
                            <a:srgbClr val="002060"/>
                          </a:solidFill>
                        </a:rPr>
                        <a:t> </a:t>
                      </a:r>
                      <a:r>
                        <a:rPr lang="en-US" sz="1400" baseline="0" dirty="0" err="1" smtClean="0">
                          <a:solidFill>
                            <a:srgbClr val="002060"/>
                          </a:solidFill>
                        </a:rPr>
                        <a:t>với</a:t>
                      </a:r>
                      <a:r>
                        <a:rPr lang="en-US" sz="1400" baseline="0" dirty="0" smtClean="0">
                          <a:solidFill>
                            <a:srgbClr val="002060"/>
                          </a:solidFill>
                        </a:rPr>
                        <a:t> </a:t>
                      </a:r>
                      <a:r>
                        <a:rPr lang="en-US" sz="1400" baseline="0" dirty="0" err="1" smtClean="0">
                          <a:solidFill>
                            <a:srgbClr val="002060"/>
                          </a:solidFill>
                        </a:rPr>
                        <a:t>sự</a:t>
                      </a:r>
                      <a:r>
                        <a:rPr lang="en-US" sz="1400" baseline="0" dirty="0" smtClean="0">
                          <a:solidFill>
                            <a:srgbClr val="002060"/>
                          </a:solidFill>
                        </a:rPr>
                        <a:t> </a:t>
                      </a:r>
                      <a:r>
                        <a:rPr lang="en-US" sz="1400" baseline="0" dirty="0" err="1" smtClean="0">
                          <a:solidFill>
                            <a:srgbClr val="002060"/>
                          </a:solidFill>
                        </a:rPr>
                        <a:t>kiện</a:t>
                      </a:r>
                      <a:r>
                        <a:rPr lang="en-US" sz="1400" baseline="0" dirty="0" smtClean="0">
                          <a:solidFill>
                            <a:srgbClr val="002060"/>
                          </a:solidFill>
                        </a:rPr>
                        <a:t> </a:t>
                      </a:r>
                      <a:r>
                        <a:rPr lang="en-US" sz="1400" baseline="0" dirty="0" err="1" smtClean="0">
                          <a:solidFill>
                            <a:srgbClr val="002060"/>
                          </a:solidFill>
                        </a:rPr>
                        <a:t>lịch</a:t>
                      </a:r>
                      <a:r>
                        <a:rPr lang="en-US" sz="1400" baseline="0" dirty="0" smtClean="0">
                          <a:solidFill>
                            <a:srgbClr val="002060"/>
                          </a:solidFill>
                        </a:rPr>
                        <a:t> </a:t>
                      </a:r>
                      <a:r>
                        <a:rPr lang="en-US" sz="1400" baseline="0" dirty="0" err="1" smtClean="0">
                          <a:solidFill>
                            <a:srgbClr val="002060"/>
                          </a:solidFill>
                        </a:rPr>
                        <a:t>sử</a:t>
                      </a:r>
                      <a:r>
                        <a:rPr lang="en-US" sz="1400" baseline="0" dirty="0" smtClean="0">
                          <a:solidFill>
                            <a:srgbClr val="002060"/>
                          </a:solidFill>
                        </a:rPr>
                        <a:t> </a:t>
                      </a:r>
                      <a:r>
                        <a:rPr lang="en-US" sz="1400" baseline="0" dirty="0" err="1" smtClean="0">
                          <a:solidFill>
                            <a:srgbClr val="002060"/>
                          </a:solidFill>
                        </a:rPr>
                        <a:t>và</a:t>
                      </a:r>
                      <a:r>
                        <a:rPr lang="en-US" sz="1400" baseline="0" dirty="0" smtClean="0">
                          <a:solidFill>
                            <a:srgbClr val="002060"/>
                          </a:solidFill>
                        </a:rPr>
                        <a:t> </a:t>
                      </a:r>
                      <a:r>
                        <a:rPr lang="en-US" sz="1400" baseline="0" dirty="0" err="1" smtClean="0">
                          <a:solidFill>
                            <a:srgbClr val="002060"/>
                          </a:solidFill>
                        </a:rPr>
                        <a:t>có</a:t>
                      </a:r>
                      <a:r>
                        <a:rPr lang="en-US" sz="1400" baseline="0" dirty="0" smtClean="0">
                          <a:solidFill>
                            <a:srgbClr val="002060"/>
                          </a:solidFill>
                        </a:rPr>
                        <a:t> </a:t>
                      </a:r>
                      <a:r>
                        <a:rPr lang="en-US" sz="1400" baseline="0" dirty="0" err="1" smtClean="0">
                          <a:solidFill>
                            <a:srgbClr val="002060"/>
                          </a:solidFill>
                        </a:rPr>
                        <a:t>công</a:t>
                      </a:r>
                      <a:r>
                        <a:rPr lang="en-US" sz="1400" baseline="0" dirty="0" smtClean="0">
                          <a:solidFill>
                            <a:srgbClr val="002060"/>
                          </a:solidFill>
                        </a:rPr>
                        <a:t> </a:t>
                      </a:r>
                      <a:r>
                        <a:rPr lang="en-US" sz="1400" baseline="0" dirty="0" err="1" smtClean="0">
                          <a:solidFill>
                            <a:srgbClr val="002060"/>
                          </a:solidFill>
                        </a:rPr>
                        <a:t>lớn</a:t>
                      </a:r>
                      <a:r>
                        <a:rPr lang="en-US" sz="1400" baseline="0" dirty="0" smtClean="0">
                          <a:solidFill>
                            <a:srgbClr val="002060"/>
                          </a:solidFill>
                        </a:rPr>
                        <a:t> </a:t>
                      </a:r>
                      <a:r>
                        <a:rPr lang="en-US" sz="1400" baseline="0" dirty="0" err="1" smtClean="0">
                          <a:solidFill>
                            <a:srgbClr val="002060"/>
                          </a:solidFill>
                        </a:rPr>
                        <a:t>đối</a:t>
                      </a:r>
                      <a:r>
                        <a:rPr lang="en-US" sz="1400" baseline="0" dirty="0" smtClean="0">
                          <a:solidFill>
                            <a:srgbClr val="002060"/>
                          </a:solidFill>
                        </a:rPr>
                        <a:t> </a:t>
                      </a:r>
                      <a:r>
                        <a:rPr lang="en-US" sz="1400" baseline="0" dirty="0" err="1" smtClean="0">
                          <a:solidFill>
                            <a:srgbClr val="002060"/>
                          </a:solidFill>
                        </a:rPr>
                        <a:t>với</a:t>
                      </a:r>
                      <a:r>
                        <a:rPr lang="en-US" sz="1400" baseline="0" dirty="0" smtClean="0">
                          <a:solidFill>
                            <a:srgbClr val="002060"/>
                          </a:solidFill>
                        </a:rPr>
                        <a:t> </a:t>
                      </a:r>
                      <a:r>
                        <a:rPr lang="en-US" sz="1400" baseline="0" dirty="0" err="1" smtClean="0">
                          <a:solidFill>
                            <a:srgbClr val="002060"/>
                          </a:solidFill>
                        </a:rPr>
                        <a:t>cộng</a:t>
                      </a:r>
                      <a:r>
                        <a:rPr lang="en-US" sz="1400" baseline="0" dirty="0" smtClean="0">
                          <a:solidFill>
                            <a:srgbClr val="002060"/>
                          </a:solidFill>
                        </a:rPr>
                        <a:t> </a:t>
                      </a:r>
                      <a:r>
                        <a:rPr lang="en-US" sz="1400" baseline="0" dirty="0" err="1" smtClean="0">
                          <a:solidFill>
                            <a:srgbClr val="002060"/>
                          </a:solidFill>
                        </a:rPr>
                        <a:t>đồng</a:t>
                      </a:r>
                      <a:r>
                        <a:rPr lang="en-US" sz="1400" dirty="0" smtClean="0">
                          <a:solidFill>
                            <a:srgbClr val="002060"/>
                          </a:solidFill>
                        </a:rPr>
                        <a:t>.</a:t>
                      </a:r>
                    </a:p>
                  </a:txBody>
                  <a:tcPr/>
                </a:tc>
                <a:tc>
                  <a:txBody>
                    <a:bodyPr/>
                    <a:lstStyle/>
                    <a:p>
                      <a:endParaRPr lang="en-US" sz="1050" dirty="0" smtClean="0"/>
                    </a:p>
                    <a:p>
                      <a:pPr algn="ctr"/>
                      <a:endParaRPr lang="en-US" sz="2000" dirty="0"/>
                    </a:p>
                  </a:txBody>
                  <a:tcPr/>
                </a:tc>
                <a:extLst>
                  <a:ext uri="{0D108BD9-81ED-4DB2-BD59-A6C34878D82A}">
                    <a16:rowId xmlns:a16="http://schemas.microsoft.com/office/drawing/2014/main" val="382882507"/>
                  </a:ext>
                </a:extLst>
              </a:tr>
              <a:tr h="850604">
                <a:tc>
                  <a:txBody>
                    <a:bodyPr/>
                    <a:lstStyle/>
                    <a:p>
                      <a:pPr marL="0" marR="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b="1" dirty="0" smtClean="0">
                          <a:solidFill>
                            <a:srgbClr val="FF0000"/>
                          </a:solidFill>
                        </a:rPr>
                        <a:t>F</a:t>
                      </a:r>
                      <a:r>
                        <a:rPr lang="en-US" sz="1400" dirty="0" smtClean="0">
                          <a:solidFill>
                            <a:srgbClr val="002060"/>
                          </a:solidFill>
                        </a:rPr>
                        <a:t>. </a:t>
                      </a:r>
                      <a:r>
                        <a:rPr lang="en-US" sz="1400" dirty="0" err="1" smtClean="0">
                          <a:solidFill>
                            <a:srgbClr val="002060"/>
                          </a:solidFill>
                        </a:rPr>
                        <a:t>Được</a:t>
                      </a:r>
                      <a:r>
                        <a:rPr lang="en-US" sz="1400" baseline="0" dirty="0" smtClean="0">
                          <a:solidFill>
                            <a:srgbClr val="002060"/>
                          </a:solidFill>
                        </a:rPr>
                        <a:t> </a:t>
                      </a:r>
                      <a:r>
                        <a:rPr lang="en-US" sz="1400" baseline="0" dirty="0" err="1" smtClean="0">
                          <a:solidFill>
                            <a:srgbClr val="002060"/>
                          </a:solidFill>
                        </a:rPr>
                        <a:t>cộng</a:t>
                      </a:r>
                      <a:r>
                        <a:rPr lang="en-US" sz="1400" baseline="0" dirty="0" smtClean="0">
                          <a:solidFill>
                            <a:srgbClr val="002060"/>
                          </a:solidFill>
                        </a:rPr>
                        <a:t> </a:t>
                      </a:r>
                      <a:r>
                        <a:rPr lang="en-US" sz="1400" baseline="0" dirty="0" err="1" smtClean="0">
                          <a:solidFill>
                            <a:srgbClr val="002060"/>
                          </a:solidFill>
                        </a:rPr>
                        <a:t>đồng</a:t>
                      </a:r>
                      <a:r>
                        <a:rPr lang="en-US" sz="1400" baseline="0" dirty="0" smtClean="0">
                          <a:solidFill>
                            <a:srgbClr val="002060"/>
                          </a:solidFill>
                        </a:rPr>
                        <a:t> </a:t>
                      </a:r>
                      <a:r>
                        <a:rPr lang="en-US" sz="1400" baseline="0" dirty="0" err="1" smtClean="0">
                          <a:solidFill>
                            <a:srgbClr val="002060"/>
                          </a:solidFill>
                        </a:rPr>
                        <a:t>truyền</a:t>
                      </a:r>
                      <a:r>
                        <a:rPr lang="en-US" sz="1400" baseline="0" dirty="0" smtClean="0">
                          <a:solidFill>
                            <a:srgbClr val="002060"/>
                          </a:solidFill>
                        </a:rPr>
                        <a:t> </a:t>
                      </a:r>
                      <a:r>
                        <a:rPr lang="en-US" sz="1400" baseline="0" dirty="0" err="1" smtClean="0">
                          <a:solidFill>
                            <a:srgbClr val="002060"/>
                          </a:solidFill>
                        </a:rPr>
                        <a:t>tụng</a:t>
                      </a:r>
                      <a:r>
                        <a:rPr lang="en-US" sz="1400" baseline="0" dirty="0" smtClean="0">
                          <a:solidFill>
                            <a:srgbClr val="002060"/>
                          </a:solidFill>
                        </a:rPr>
                        <a:t>, </a:t>
                      </a:r>
                      <a:r>
                        <a:rPr lang="en-US" sz="1400" baseline="0" dirty="0" err="1" smtClean="0">
                          <a:solidFill>
                            <a:srgbClr val="002060"/>
                          </a:solidFill>
                        </a:rPr>
                        <a:t>tôn</a:t>
                      </a:r>
                      <a:r>
                        <a:rPr lang="en-US" sz="1400" baseline="0" dirty="0" smtClean="0">
                          <a:solidFill>
                            <a:srgbClr val="002060"/>
                          </a:solidFill>
                        </a:rPr>
                        <a:t> </a:t>
                      </a:r>
                      <a:r>
                        <a:rPr lang="en-US" sz="1400" baseline="0" dirty="0" err="1" smtClean="0">
                          <a:solidFill>
                            <a:srgbClr val="002060"/>
                          </a:solidFill>
                        </a:rPr>
                        <a:t>thờ</a:t>
                      </a:r>
                      <a:r>
                        <a:rPr lang="en-US" sz="1400" dirty="0" smtClean="0">
                          <a:solidFill>
                            <a:srgbClr val="002060"/>
                          </a:solidFill>
                        </a:rPr>
                        <a:t>.</a:t>
                      </a:r>
                    </a:p>
                  </a:txBody>
                  <a:tcPr/>
                </a:tc>
                <a:tc>
                  <a:txBody>
                    <a:bodyPr/>
                    <a:lstStyle/>
                    <a:p>
                      <a:endParaRPr lang="en-US" sz="1050" dirty="0" smtClean="0"/>
                    </a:p>
                    <a:p>
                      <a:pPr algn="ctr"/>
                      <a:endParaRPr lang="en-US" sz="2000" dirty="0" smtClean="0"/>
                    </a:p>
                    <a:p>
                      <a:endParaRPr lang="en-US" sz="1400" dirty="0"/>
                    </a:p>
                  </a:txBody>
                  <a:tcPr/>
                </a:tc>
                <a:extLst>
                  <a:ext uri="{0D108BD9-81ED-4DB2-BD59-A6C34878D82A}">
                    <a16:rowId xmlns:a16="http://schemas.microsoft.com/office/drawing/2014/main" val="195755245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74305566"/>
              </p:ext>
            </p:extLst>
          </p:nvPr>
        </p:nvGraphicFramePr>
        <p:xfrm>
          <a:off x="487680" y="3838751"/>
          <a:ext cx="11178139" cy="2743200"/>
        </p:xfrm>
        <a:graphic>
          <a:graphicData uri="http://schemas.openxmlformats.org/drawingml/2006/table">
            <a:tbl>
              <a:tblPr firstRow="1" bandRow="1">
                <a:tableStyleId>{5C22544A-7EE6-4342-B048-85BDC9FD1C3A}</a:tableStyleId>
              </a:tblPr>
              <a:tblGrid>
                <a:gridCol w="11178139">
                  <a:extLst>
                    <a:ext uri="{9D8B030D-6E8A-4147-A177-3AD203B41FA5}">
                      <a16:colId xmlns:a16="http://schemas.microsoft.com/office/drawing/2014/main" val="804689306"/>
                    </a:ext>
                  </a:extLst>
                </a:gridCol>
              </a:tblGrid>
              <a:tr h="3096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Times New Roman" panose="02020603050405020304" pitchFamily="18" charset="0"/>
                          <a:cs typeface="Times New Roman" panose="02020603050405020304" pitchFamily="18" charset="0"/>
                        </a:rPr>
                        <a:t>1</a:t>
                      </a:r>
                      <a:r>
                        <a:rPr lang="en-US" sz="1600" b="0" dirty="0" smtClean="0">
                          <a:solidFill>
                            <a:srgbClr val="002060"/>
                          </a:solidFill>
                          <a:latin typeface="Times New Roman" panose="02020603050405020304" pitchFamily="18" charset="0"/>
                          <a:cs typeface="Times New Roman" panose="02020603050405020304" pitchFamily="18" charset="0"/>
                        </a:rPr>
                        <a: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dirty="0" err="1" smtClean="0">
                          <a:solidFill>
                            <a:srgbClr val="002060"/>
                          </a:solidFill>
                          <a:latin typeface="Times New Roman" panose="02020603050405020304" pitchFamily="18" charset="0"/>
                          <a:cs typeface="Times New Roman" panose="02020603050405020304" pitchFamily="18" charset="0"/>
                        </a:rPr>
                        <a:t>Hàng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năm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vào</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ngày</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tết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người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Việt</a:t>
                      </a:r>
                      <a:r>
                        <a:rPr lang="en-US" sz="1600" b="0" baseline="0" dirty="0" smtClean="0">
                          <a:solidFill>
                            <a:srgbClr val="002060"/>
                          </a:solidFill>
                          <a:latin typeface="Times New Roman" panose="02020603050405020304" pitchFamily="18" charset="0"/>
                          <a:cs typeface="Times New Roman" panose="02020603050405020304" pitchFamily="18" charset="0"/>
                        </a:rPr>
                        <a:t> Nam </a:t>
                      </a:r>
                      <a:r>
                        <a:rPr lang="en-US" sz="1600" b="0" baseline="0" dirty="0" err="1" smtClean="0">
                          <a:solidFill>
                            <a:srgbClr val="002060"/>
                          </a:solidFill>
                          <a:latin typeface="Times New Roman" panose="02020603050405020304" pitchFamily="18" charset="0"/>
                          <a:cs typeface="Times New Roman" panose="02020603050405020304" pitchFamily="18" charset="0"/>
                        </a:rPr>
                        <a:t>gói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chưng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giầy</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bàn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thờ</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tổ</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tiên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ông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bà</a:t>
                      </a:r>
                      <a:r>
                        <a:rPr lang="en-US" sz="1600" b="0" baseline="0" dirty="0" smtClean="0">
                          <a:solidFill>
                            <a:srgbClr val="002060"/>
                          </a:solidFill>
                          <a:latin typeface="Times New Roman" panose="02020603050405020304" pitchFamily="18" charset="0"/>
                          <a:cs typeface="Times New Roman" panose="02020603050405020304" pitchFamily="18" charset="0"/>
                        </a:rPr>
                        <a:t>.</a:t>
                      </a:r>
                      <a:endParaRPr lang="en-US" sz="1600" b="0" dirty="0" smtClean="0">
                        <a:solidFill>
                          <a:srgbClr val="00206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761700710"/>
                  </a:ext>
                </a:extLst>
              </a:tr>
              <a:tr h="3096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Times New Roman" panose="02020603050405020304" pitchFamily="18" charset="0"/>
                          <a:cs typeface="Times New Roman" panose="02020603050405020304" pitchFamily="18" charset="0"/>
                        </a:rPr>
                        <a:t>2</a:t>
                      </a:r>
                      <a:r>
                        <a:rPr lang="en-US" sz="1600" b="0" dirty="0" smtClean="0">
                          <a:solidFill>
                            <a:srgbClr val="002060"/>
                          </a:solidFill>
                          <a:latin typeface="Times New Roman" panose="02020603050405020304" pitchFamily="18" charset="0"/>
                          <a:cs typeface="Times New Roman" panose="02020603050405020304" pitchFamily="18" charset="0"/>
                        </a:rPr>
                        <a:t>. Lang </a:t>
                      </a:r>
                      <a:r>
                        <a:rPr lang="en-US" sz="1600" b="0" dirty="0" err="1" smtClean="0">
                          <a:solidFill>
                            <a:srgbClr val="002060"/>
                          </a:solidFill>
                          <a:latin typeface="Times New Roman" panose="02020603050405020304" pitchFamily="18" charset="0"/>
                          <a:cs typeface="Times New Roman" panose="02020603050405020304" pitchFamily="18" charset="0"/>
                        </a:rPr>
                        <a:t>Liêu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làm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ra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chưng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và</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giầy</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với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nhiều</a:t>
                      </a:r>
                      <a:r>
                        <a:rPr lang="en-US" sz="1600" b="0" baseline="0" dirty="0" smtClean="0">
                          <a:solidFill>
                            <a:srgbClr val="002060"/>
                          </a:solidFill>
                          <a:latin typeface="Times New Roman" panose="02020603050405020304" pitchFamily="18" charset="0"/>
                          <a:cs typeface="Times New Roman" panose="02020603050405020304" pitchFamily="18" charset="0"/>
                        </a:rPr>
                        <a:t> ý </a:t>
                      </a:r>
                      <a:r>
                        <a:rPr lang="en-US" sz="1600" b="0" baseline="0" dirty="0" err="1" smtClean="0">
                          <a:solidFill>
                            <a:srgbClr val="002060"/>
                          </a:solidFill>
                          <a:latin typeface="Times New Roman" panose="02020603050405020304" pitchFamily="18" charset="0"/>
                          <a:cs typeface="Times New Roman" panose="02020603050405020304" pitchFamily="18" charset="0"/>
                        </a:rPr>
                        <a:t>nghĩa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để</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Trời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Đất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tổ</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tiên</a:t>
                      </a:r>
                      <a:r>
                        <a:rPr lang="en-US" sz="1600" b="0" baseline="0" dirty="0" smtClean="0">
                          <a:solidFill>
                            <a:srgbClr val="002060"/>
                          </a:solidFill>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3761603257"/>
                  </a:ext>
                </a:extLst>
              </a:tr>
              <a:tr h="5347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latin typeface="Times New Roman" panose="02020603050405020304" pitchFamily="18" charset="0"/>
                          <a:cs typeface="Times New Roman" panose="02020603050405020304" pitchFamily="18" charset="0"/>
                        </a:rPr>
                        <a:t>3</a:t>
                      </a:r>
                      <a:r>
                        <a:rPr lang="en-US" sz="1600" b="0" dirty="0" smtClean="0">
                          <a:solidFill>
                            <a:srgbClr val="002060"/>
                          </a:solidFill>
                          <a:latin typeface="Times New Roman" panose="02020603050405020304" pitchFamily="18" charset="0"/>
                          <a:cs typeface="Times New Roman" panose="02020603050405020304" pitchFamily="18" charset="0"/>
                        </a:rPr>
                        <a:t>. </a:t>
                      </a:r>
                      <a:r>
                        <a:rPr lang="en-US" sz="1600" b="0" dirty="0" err="1" smtClean="0">
                          <a:solidFill>
                            <a:srgbClr val="002060"/>
                          </a:solidFill>
                          <a:latin typeface="Times New Roman" panose="02020603050405020304" pitchFamily="18" charset="0"/>
                          <a:cs typeface="Times New Roman" panose="02020603050405020304" pitchFamily="18" charset="0"/>
                        </a:rPr>
                        <a:t>Trong</a:t>
                      </a:r>
                      <a:r>
                        <a:rPr lang="en-US" sz="1600" b="0" dirty="0" smtClean="0">
                          <a:solidFill>
                            <a:srgbClr val="002060"/>
                          </a:solidFill>
                          <a:latin typeface="Times New Roman" panose="02020603050405020304" pitchFamily="18" charset="0"/>
                          <a:cs typeface="Times New Roman" panose="02020603050405020304" pitchFamily="18" charset="0"/>
                        </a:rPr>
                        <a:t> </a:t>
                      </a:r>
                      <a:r>
                        <a:rPr lang="en-US" sz="1600" b="0" dirty="0" err="1" smtClean="0">
                          <a:solidFill>
                            <a:srgbClr val="002060"/>
                          </a:solidFill>
                          <a:latin typeface="Times New Roman" panose="02020603050405020304" pitchFamily="18" charset="0"/>
                          <a:cs typeface="Times New Roman" panose="02020603050405020304" pitchFamily="18" charset="0"/>
                        </a:rPr>
                        <a:t>giấc</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mơ</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của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dirty="0" smtClean="0">
                          <a:solidFill>
                            <a:srgbClr val="002060"/>
                          </a:solidFill>
                          <a:latin typeface="Times New Roman" panose="02020603050405020304" pitchFamily="18" charset="0"/>
                          <a:cs typeface="Times New Roman" panose="02020603050405020304" pitchFamily="18" charset="0"/>
                        </a:rPr>
                        <a:t>Lang </a:t>
                      </a:r>
                      <a:r>
                        <a:rPr lang="en-US" sz="1600" b="0" dirty="0" err="1" smtClean="0">
                          <a:solidFill>
                            <a:srgbClr val="002060"/>
                          </a:solidFill>
                          <a:latin typeface="Times New Roman" panose="02020603050405020304" pitchFamily="18" charset="0"/>
                          <a:cs typeface="Times New Roman" panose="02020603050405020304" pitchFamily="18" charset="0"/>
                        </a:rPr>
                        <a:t>Liêu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vị</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thần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xuất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hiện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mách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bảo</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chàng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cách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làm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vua</a:t>
                      </a:r>
                      <a:r>
                        <a:rPr lang="en-US" sz="1600" b="0" baseline="0" dirty="0" smtClean="0">
                          <a:solidFill>
                            <a:srgbClr val="002060"/>
                          </a:solidFill>
                          <a:latin typeface="Times New Roman" panose="02020603050405020304" pitchFamily="18" charset="0"/>
                          <a:cs typeface="Times New Roman" panose="02020603050405020304" pitchFamily="18" charset="0"/>
                        </a:rPr>
                        <a:t> cha (</a:t>
                      </a:r>
                      <a:r>
                        <a:rPr lang="en-US" sz="1600" b="0" baseline="0" dirty="0" err="1" smtClean="0">
                          <a:solidFill>
                            <a:srgbClr val="002060"/>
                          </a:solidFill>
                          <a:latin typeface="Times New Roman" panose="02020603050405020304" pitchFamily="18" charset="0"/>
                          <a:cs typeface="Times New Roman" panose="02020603050405020304" pitchFamily="18" charset="0"/>
                        </a:rPr>
                        <a:t>ngầm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khẳng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định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dirty="0" smtClean="0">
                          <a:solidFill>
                            <a:srgbClr val="002060"/>
                          </a:solidFill>
                          <a:latin typeface="Times New Roman" panose="02020603050405020304" pitchFamily="18" charset="0"/>
                          <a:cs typeface="Times New Roman" panose="02020603050405020304" pitchFamily="18" charset="0"/>
                        </a:rPr>
                        <a:t>Lang </a:t>
                      </a:r>
                      <a:r>
                        <a:rPr lang="en-US" sz="1600" b="0" dirty="0" err="1" smtClean="0">
                          <a:solidFill>
                            <a:srgbClr val="002060"/>
                          </a:solidFill>
                          <a:latin typeface="Times New Roman" panose="02020603050405020304" pitchFamily="18" charset="0"/>
                          <a:cs typeface="Times New Roman" panose="02020603050405020304" pitchFamily="18" charset="0"/>
                        </a:rPr>
                        <a:t>Liêu</a:t>
                      </a:r>
                      <a:r>
                        <a:rPr lang="en-US" sz="1600" b="0" dirty="0" smtClean="0">
                          <a:solidFill>
                            <a:srgbClr val="002060"/>
                          </a:solidFill>
                          <a:latin typeface="Times New Roman" panose="02020603050405020304" pitchFamily="18" charset="0"/>
                          <a:cs typeface="Times New Roman" panose="02020603050405020304" pitchFamily="18" charset="0"/>
                        </a:rPr>
                        <a:t> </a:t>
                      </a:r>
                      <a:r>
                        <a:rPr lang="en-US" sz="1600" b="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ngôi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vua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là</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thuận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theo</a:t>
                      </a:r>
                      <a:r>
                        <a:rPr lang="en-US" sz="1600" b="0" baseline="0" dirty="0" smtClean="0">
                          <a:solidFill>
                            <a:srgbClr val="002060"/>
                          </a:solidFill>
                          <a:latin typeface="Times New Roman" panose="02020603050405020304" pitchFamily="18" charset="0"/>
                          <a:cs typeface="Times New Roman" panose="02020603050405020304" pitchFamily="18" charset="0"/>
                        </a:rPr>
                        <a:t> ý </a:t>
                      </a:r>
                      <a:r>
                        <a:rPr lang="en-US" sz="1600" b="0" baseline="0" dirty="0" err="1" smtClean="0">
                          <a:solidFill>
                            <a:srgbClr val="002060"/>
                          </a:solidFill>
                          <a:latin typeface="Times New Roman" panose="02020603050405020304" pitchFamily="18" charset="0"/>
                          <a:cs typeface="Times New Roman" panose="02020603050405020304" pitchFamily="18" charset="0"/>
                        </a:rPr>
                        <a:t>trời</a:t>
                      </a:r>
                      <a:r>
                        <a:rPr lang="en-US" sz="1600" b="0" baseline="0" dirty="0" smtClean="0">
                          <a:solidFill>
                            <a:srgbClr val="002060"/>
                          </a:solidFill>
                          <a:latin typeface="Times New Roman" panose="02020603050405020304" pitchFamily="18" charset="0"/>
                          <a:cs typeface="Times New Roman" panose="02020603050405020304" pitchFamily="18" charset="0"/>
                        </a:rPr>
                        <a:t>).</a:t>
                      </a:r>
                      <a:endParaRPr lang="en-US" sz="1600" b="0" dirty="0" smtClean="0">
                        <a:solidFill>
                          <a:srgbClr val="00206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800996019"/>
                  </a:ext>
                </a:extLst>
              </a:tr>
              <a:tr h="534781">
                <a:tc>
                  <a:txBody>
                    <a:bodyPr/>
                    <a:lstStyle/>
                    <a:p>
                      <a:pPr marL="0" indent="0" algn="just">
                        <a:buFont typeface="Wingdings" panose="05000000000000000000" pitchFamily="2" charset="2"/>
                        <a:buNone/>
                      </a:pPr>
                      <a:r>
                        <a:rPr lang="en-US" sz="1600" b="1" dirty="0" smtClean="0">
                          <a:solidFill>
                            <a:srgbClr val="002060"/>
                          </a:solidFill>
                          <a:latin typeface="Times New Roman" panose="02020603050405020304" pitchFamily="18" charset="0"/>
                          <a:cs typeface="Times New Roman" panose="02020603050405020304" pitchFamily="18" charset="0"/>
                        </a:rPr>
                        <a:t>4</a:t>
                      </a:r>
                      <a:r>
                        <a:rPr lang="en-US" sz="1600" b="0" dirty="0" smtClean="0">
                          <a:solidFill>
                            <a:srgbClr val="002060"/>
                          </a:solidFill>
                          <a:latin typeface="Times New Roman" panose="02020603050405020304" pitchFamily="18" charset="0"/>
                          <a:cs typeface="Times New Roman" panose="02020603050405020304" pitchFamily="18" charset="0"/>
                        </a:rPr>
                        <a:t>. - </a:t>
                      </a:r>
                      <a:r>
                        <a:rPr lang="en-US" sz="1600" b="0" dirty="0" err="1" smtClean="0">
                          <a:solidFill>
                            <a:srgbClr val="002060"/>
                          </a:solidFill>
                          <a:latin typeface="Times New Roman" panose="02020603050405020304" pitchFamily="18" charset="0"/>
                          <a:cs typeface="Times New Roman" panose="02020603050405020304" pitchFamily="18" charset="0"/>
                        </a:rPr>
                        <a:t>Hùng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Vương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muốn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tìm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một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vị</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hoàng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tử</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xứng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đáng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để</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nối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ngôi</a:t>
                      </a:r>
                      <a:r>
                        <a:rPr lang="en-US" sz="1600" b="0" baseline="0" dirty="0" smtClean="0">
                          <a:solidFill>
                            <a:srgbClr val="002060"/>
                          </a:solidFill>
                          <a:latin typeface="Times New Roman" panose="02020603050405020304" pitchFamily="18" charset="0"/>
                          <a:cs typeface="Times New Roman" panose="02020603050405020304" pitchFamily="18" charset="0"/>
                        </a:rPr>
                        <a:t>.</a:t>
                      </a:r>
                    </a:p>
                    <a:p>
                      <a:pPr marL="0" indent="0" algn="just">
                        <a:buFont typeface="Wingdings" panose="05000000000000000000" pitchFamily="2" charset="2"/>
                        <a:buNone/>
                      </a:pPr>
                      <a:r>
                        <a:rPr lang="en-US" sz="1600" b="0" baseline="0" dirty="0" smtClean="0">
                          <a:solidFill>
                            <a:srgbClr val="002060"/>
                          </a:solidFill>
                          <a:latin typeface="Times New Roman" panose="02020603050405020304" pitchFamily="18" charset="0"/>
                          <a:cs typeface="Times New Roman" panose="02020603050405020304" pitchFamily="18" charset="0"/>
                        </a:rPr>
                        <a:t>    - </a:t>
                      </a:r>
                      <a:r>
                        <a:rPr lang="en-US" sz="1600" b="0" dirty="0" smtClean="0">
                          <a:solidFill>
                            <a:srgbClr val="002060"/>
                          </a:solidFill>
                          <a:latin typeface="Times New Roman" panose="02020603050405020304" pitchFamily="18" charset="0"/>
                          <a:cs typeface="Times New Roman" panose="02020603050405020304" pitchFamily="18" charset="0"/>
                        </a:rPr>
                        <a:t>Lang </a:t>
                      </a:r>
                      <a:r>
                        <a:rPr lang="en-US" sz="1600" b="0" dirty="0" err="1" smtClean="0">
                          <a:solidFill>
                            <a:srgbClr val="002060"/>
                          </a:solidFill>
                          <a:latin typeface="Times New Roman" panose="02020603050405020304" pitchFamily="18" charset="0"/>
                          <a:cs typeface="Times New Roman" panose="02020603050405020304" pitchFamily="18" charset="0"/>
                        </a:rPr>
                        <a:t>Liêu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có</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công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làm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ra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hai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loại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ý </a:t>
                      </a:r>
                      <a:r>
                        <a:rPr lang="en-US" sz="1600" b="0" baseline="0" dirty="0" err="1" smtClean="0">
                          <a:solidFill>
                            <a:srgbClr val="002060"/>
                          </a:solidFill>
                          <a:latin typeface="Times New Roman" panose="02020603050405020304" pitchFamily="18" charset="0"/>
                          <a:cs typeface="Times New Roman" panose="02020603050405020304" pitchFamily="18" charset="0"/>
                        </a:rPr>
                        <a:t>nghĩa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Đất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Trời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tổ</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tiên</a:t>
                      </a:r>
                      <a:r>
                        <a:rPr lang="en-US" sz="1600" b="0" baseline="0" dirty="0" smtClean="0">
                          <a:solidFill>
                            <a:srgbClr val="002060"/>
                          </a:solidFill>
                          <a:latin typeface="Times New Roman" panose="02020603050405020304" pitchFamily="18" charset="0"/>
                          <a:cs typeface="Times New Roman" panose="02020603050405020304" pitchFamily="18" charset="0"/>
                        </a:rPr>
                        <a:t>.</a:t>
                      </a:r>
                      <a:endParaRPr lang="en-US" sz="1600" b="0" dirty="0" smtClean="0">
                        <a:solidFill>
                          <a:srgbClr val="00206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930208682"/>
                  </a:ext>
                </a:extLst>
              </a:tr>
              <a:tr h="534781">
                <a:tc>
                  <a:txBody>
                    <a:bodyPr/>
                    <a:lstStyle/>
                    <a:p>
                      <a:r>
                        <a:rPr lang="en-US" sz="1600" b="1" dirty="0" smtClean="0">
                          <a:solidFill>
                            <a:srgbClr val="002060"/>
                          </a:solidFill>
                          <a:latin typeface="Times New Roman" panose="02020603050405020304" pitchFamily="18" charset="0"/>
                          <a:cs typeface="Times New Roman" panose="02020603050405020304" pitchFamily="18" charset="0"/>
                        </a:rPr>
                        <a:t>5</a:t>
                      </a:r>
                      <a:r>
                        <a:rPr lang="en-US" sz="1600" b="0" dirty="0" smtClean="0">
                          <a:solidFill>
                            <a:srgbClr val="002060"/>
                          </a:solidFill>
                          <a:latin typeface="Times New Roman" panose="02020603050405020304" pitchFamily="18" charset="0"/>
                          <a:cs typeface="Times New Roman" panose="02020603050405020304" pitchFamily="18" charset="0"/>
                        </a:rPr>
                        <a:t>. </a:t>
                      </a:r>
                      <a:r>
                        <a:rPr lang="en-US" sz="1600" b="0" dirty="0" err="1" smtClean="0">
                          <a:solidFill>
                            <a:srgbClr val="002060"/>
                          </a:solidFill>
                          <a:latin typeface="Times New Roman" panose="02020603050405020304" pitchFamily="18" charset="0"/>
                          <a:cs typeface="Times New Roman" panose="02020603050405020304" pitchFamily="18" charset="0"/>
                        </a:rPr>
                        <a:t>Hàng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năm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cứ</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vào</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dịp</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tết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Nguyên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đán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nhân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a:t>
                      </a:r>
                      <a:r>
                        <a:rPr lang="en-US" sz="1600" b="0" baseline="0" dirty="0" smtClean="0">
                          <a:solidFill>
                            <a:srgbClr val="002060"/>
                          </a:solidFill>
                          <a:latin typeface="Times New Roman" panose="02020603050405020304" pitchFamily="18" charset="0"/>
                          <a:cs typeface="Times New Roman" panose="02020603050405020304" pitchFamily="18" charset="0"/>
                        </a:rPr>
                        <a:t> ta </a:t>
                      </a:r>
                      <a:r>
                        <a:rPr lang="en-US" sz="1600" b="0" baseline="0" dirty="0" err="1" smtClean="0">
                          <a:solidFill>
                            <a:srgbClr val="002060"/>
                          </a:solidFill>
                          <a:latin typeface="Times New Roman" panose="02020603050405020304" pitchFamily="18" charset="0"/>
                          <a:cs typeface="Times New Roman" panose="02020603050405020304" pitchFamily="18" charset="0"/>
                        </a:rPr>
                        <a:t>có</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tục</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gói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chưng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giầy</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dâng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bàn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thờ</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tổ</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tiên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ông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bà</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và</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tưởng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nhớ</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người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đã</a:t>
                      </a:r>
                      <a:r>
                        <a:rPr lang="en-US" sz="1600" b="0" baseline="0" dirty="0" smtClean="0">
                          <a:solidFill>
                            <a:srgbClr val="002060"/>
                          </a:solidFill>
                          <a:latin typeface="Times New Roman" panose="02020603050405020304" pitchFamily="18" charset="0"/>
                          <a:cs typeface="Times New Roman" panose="02020603050405020304" pitchFamily="18" charset="0"/>
                        </a:rPr>
                        <a:t> sang </a:t>
                      </a:r>
                      <a:r>
                        <a:rPr lang="en-US" sz="1600" b="0" baseline="0" dirty="0" err="1" smtClean="0">
                          <a:solidFill>
                            <a:srgbClr val="002060"/>
                          </a:solidFill>
                          <a:latin typeface="Times New Roman" panose="02020603050405020304" pitchFamily="18" charset="0"/>
                          <a:cs typeface="Times New Roman" panose="02020603050405020304" pitchFamily="18" charset="0"/>
                        </a:rPr>
                        <a:t>tạo</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ra</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hai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thứ</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bánh</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này</a:t>
                      </a:r>
                      <a:r>
                        <a:rPr lang="en-US" sz="1600" b="0" baseline="0" dirty="0" smtClean="0">
                          <a:solidFill>
                            <a:srgbClr val="002060"/>
                          </a:solidFill>
                          <a:latin typeface="Times New Roman" panose="02020603050405020304" pitchFamily="18" charset="0"/>
                          <a:cs typeface="Times New Roman" panose="02020603050405020304" pitchFamily="18" charset="0"/>
                        </a:rPr>
                        <a:t>.</a:t>
                      </a:r>
                      <a:endParaRPr lang="en-US" sz="1600" b="0" dirty="0">
                        <a:solidFill>
                          <a:srgbClr val="00206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016369849"/>
                  </a:ext>
                </a:extLst>
              </a:tr>
              <a:tr h="309610">
                <a:tc>
                  <a:txBody>
                    <a:bodyPr/>
                    <a:lstStyle/>
                    <a:p>
                      <a:r>
                        <a:rPr lang="en-US" sz="1600" b="1" dirty="0" smtClean="0">
                          <a:solidFill>
                            <a:srgbClr val="002060"/>
                          </a:solidFill>
                          <a:latin typeface="Times New Roman" panose="02020603050405020304" pitchFamily="18" charset="0"/>
                          <a:cs typeface="Times New Roman" panose="02020603050405020304" pitchFamily="18" charset="0"/>
                        </a:rPr>
                        <a:t>6</a:t>
                      </a:r>
                      <a:r>
                        <a:rPr lang="en-US" sz="1600" b="0" dirty="0" smtClean="0">
                          <a:solidFill>
                            <a:srgbClr val="002060"/>
                          </a:solidFill>
                          <a:latin typeface="Times New Roman" panose="02020603050405020304" pitchFamily="18" charset="0"/>
                          <a:cs typeface="Times New Roman" panose="02020603050405020304" pitchFamily="18" charset="0"/>
                        </a:rPr>
                        <a:t>. Lang </a:t>
                      </a:r>
                      <a:r>
                        <a:rPr lang="en-US" sz="1600" b="0" dirty="0" err="1" smtClean="0">
                          <a:solidFill>
                            <a:srgbClr val="002060"/>
                          </a:solidFill>
                          <a:latin typeface="Times New Roman" panose="02020603050405020304" pitchFamily="18" charset="0"/>
                          <a:cs typeface="Times New Roman" panose="02020603050405020304" pitchFamily="18" charset="0"/>
                        </a:rPr>
                        <a:t>Liêu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mồ</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côi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mẹ</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từ</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khi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còn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nhỏ</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là</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chàng</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trai</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hiền</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hậu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chăm</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chỉ</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rất</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mực</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hiếu</a:t>
                      </a:r>
                      <a:r>
                        <a:rPr lang="en-US" sz="1600" b="0" baseline="0" dirty="0" smtClean="0">
                          <a:solidFill>
                            <a:srgbClr val="002060"/>
                          </a:solidFill>
                          <a:latin typeface="Times New Roman" panose="02020603050405020304" pitchFamily="18" charset="0"/>
                          <a:cs typeface="Times New Roman" panose="02020603050405020304" pitchFamily="18" charset="0"/>
                        </a:rPr>
                        <a:t> </a:t>
                      </a:r>
                      <a:r>
                        <a:rPr lang="en-US" sz="1600" b="0" baseline="0" dirty="0" err="1" smtClean="0">
                          <a:solidFill>
                            <a:srgbClr val="002060"/>
                          </a:solidFill>
                          <a:latin typeface="Times New Roman" panose="02020603050405020304" pitchFamily="18" charset="0"/>
                          <a:cs typeface="Times New Roman" panose="02020603050405020304" pitchFamily="18" charset="0"/>
                        </a:rPr>
                        <a:t>thảo</a:t>
                      </a:r>
                      <a:r>
                        <a:rPr lang="en-US" sz="1600" b="0" baseline="0" dirty="0" smtClean="0">
                          <a:solidFill>
                            <a:srgbClr val="002060"/>
                          </a:solidFill>
                          <a:latin typeface="Times New Roman" panose="02020603050405020304" pitchFamily="18" charset="0"/>
                          <a:cs typeface="Times New Roman" panose="02020603050405020304" pitchFamily="18" charset="0"/>
                        </a:rPr>
                        <a:t>.</a:t>
                      </a:r>
                      <a:endParaRPr lang="en-US" sz="1600" b="0" dirty="0">
                        <a:solidFill>
                          <a:srgbClr val="00206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153268309"/>
                  </a:ext>
                </a:extLst>
              </a:tr>
            </a:tbl>
          </a:graphicData>
        </a:graphic>
      </p:graphicFrame>
      <p:pic>
        <p:nvPicPr>
          <p:cNvPr id="6" name="Picture 5"/>
          <p:cNvPicPr>
            <a:picLocks noChangeAspect="1"/>
          </p:cNvPicPr>
          <p:nvPr/>
        </p:nvPicPr>
        <p:blipFill>
          <a:blip r:embed="rId3"/>
          <a:stretch>
            <a:fillRect/>
          </a:stretch>
        </p:blipFill>
        <p:spPr>
          <a:xfrm>
            <a:off x="3520289" y="1020030"/>
            <a:ext cx="1836169" cy="757135"/>
          </a:xfrm>
          <a:prstGeom prst="rect">
            <a:avLst/>
          </a:prstGeom>
        </p:spPr>
      </p:pic>
      <p:pic>
        <p:nvPicPr>
          <p:cNvPr id="11" name="Picture 10"/>
          <p:cNvPicPr>
            <a:picLocks noChangeAspect="1"/>
          </p:cNvPicPr>
          <p:nvPr/>
        </p:nvPicPr>
        <p:blipFill>
          <a:blip r:embed="rId4"/>
          <a:stretch>
            <a:fillRect/>
          </a:stretch>
        </p:blipFill>
        <p:spPr>
          <a:xfrm>
            <a:off x="3539539" y="1939148"/>
            <a:ext cx="1836169" cy="898953"/>
          </a:xfrm>
          <a:prstGeom prst="rect">
            <a:avLst/>
          </a:prstGeom>
        </p:spPr>
      </p:pic>
      <p:pic>
        <p:nvPicPr>
          <p:cNvPr id="12" name="Picture 11"/>
          <p:cNvPicPr>
            <a:picLocks noChangeAspect="1"/>
          </p:cNvPicPr>
          <p:nvPr/>
        </p:nvPicPr>
        <p:blipFill>
          <a:blip r:embed="rId5"/>
          <a:stretch>
            <a:fillRect/>
          </a:stretch>
        </p:blipFill>
        <p:spPr>
          <a:xfrm>
            <a:off x="3539539" y="2891148"/>
            <a:ext cx="1836169" cy="785619"/>
          </a:xfrm>
          <a:prstGeom prst="rect">
            <a:avLst/>
          </a:prstGeom>
        </p:spPr>
      </p:pic>
      <p:pic>
        <p:nvPicPr>
          <p:cNvPr id="13" name="Picture 12"/>
          <p:cNvPicPr>
            <a:picLocks noChangeAspect="1"/>
          </p:cNvPicPr>
          <p:nvPr/>
        </p:nvPicPr>
        <p:blipFill>
          <a:blip r:embed="rId6"/>
          <a:stretch>
            <a:fillRect/>
          </a:stretch>
        </p:blipFill>
        <p:spPr>
          <a:xfrm>
            <a:off x="8987845" y="1020031"/>
            <a:ext cx="2312213" cy="919118"/>
          </a:xfrm>
          <a:prstGeom prst="rect">
            <a:avLst/>
          </a:prstGeom>
        </p:spPr>
      </p:pic>
      <p:pic>
        <p:nvPicPr>
          <p:cNvPr id="14" name="Picture 13"/>
          <p:cNvPicPr>
            <a:picLocks noChangeAspect="1"/>
          </p:cNvPicPr>
          <p:nvPr/>
        </p:nvPicPr>
        <p:blipFill>
          <a:blip r:embed="rId7"/>
          <a:stretch>
            <a:fillRect/>
          </a:stretch>
        </p:blipFill>
        <p:spPr>
          <a:xfrm>
            <a:off x="8987845" y="1987273"/>
            <a:ext cx="2312213" cy="861333"/>
          </a:xfrm>
          <a:prstGeom prst="rect">
            <a:avLst/>
          </a:prstGeom>
        </p:spPr>
      </p:pic>
      <p:pic>
        <p:nvPicPr>
          <p:cNvPr id="15" name="Picture 14"/>
          <p:cNvPicPr>
            <a:picLocks noChangeAspect="1"/>
          </p:cNvPicPr>
          <p:nvPr/>
        </p:nvPicPr>
        <p:blipFill>
          <a:blip r:embed="rId8"/>
          <a:stretch>
            <a:fillRect/>
          </a:stretch>
        </p:blipFill>
        <p:spPr>
          <a:xfrm>
            <a:off x="8987845" y="2886752"/>
            <a:ext cx="2312213" cy="828065"/>
          </a:xfrm>
          <a:prstGeom prst="rect">
            <a:avLst/>
          </a:prstGeom>
        </p:spPr>
      </p:pic>
    </p:spTree>
    <p:extLst>
      <p:ext uri="{BB962C8B-B14F-4D97-AF65-F5344CB8AC3E}">
        <p14:creationId xmlns:p14="http://schemas.microsoft.com/office/powerpoint/2010/main" val="279316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3000" fill="hold"/>
                                        <p:tgtEl>
                                          <p:spTgt spid="3"/>
                                        </p:tgtEl>
                                        <p:attrNameLst>
                                          <p:attrName>ppt_x</p:attrName>
                                        </p:attrNameLst>
                                      </p:cBhvr>
                                      <p:tavLst>
                                        <p:tav tm="0">
                                          <p:val>
                                            <p:strVal val="#ppt_x"/>
                                          </p:val>
                                        </p:tav>
                                        <p:tav tm="100000">
                                          <p:val>
                                            <p:strVal val="#ppt_x"/>
                                          </p:val>
                                        </p:tav>
                                      </p:tavLst>
                                    </p:anim>
                                    <p:anim calcmode="lin" valueType="num">
                                      <p:cBhvr additive="base">
                                        <p:cTn id="24"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0"/>
                                        <p:tgtEl>
                                          <p:spTgt spid="11"/>
                                        </p:tgtEl>
                                      </p:cBhvr>
                                    </p:animEffect>
                                    <p:anim calcmode="lin" valueType="num">
                                      <p:cBhvr>
                                        <p:cTn id="37" dur="2000" fill="hold"/>
                                        <p:tgtEl>
                                          <p:spTgt spid="11"/>
                                        </p:tgtEl>
                                        <p:attrNameLst>
                                          <p:attrName>ppt_w</p:attrName>
                                        </p:attrNameLst>
                                      </p:cBhvr>
                                      <p:tavLst>
                                        <p:tav tm="0" fmla="#ppt_w*sin(2.5*pi*$)">
                                          <p:val>
                                            <p:fltVal val="0"/>
                                          </p:val>
                                        </p:tav>
                                        <p:tav tm="100000">
                                          <p:val>
                                            <p:fltVal val="1"/>
                                          </p:val>
                                        </p:tav>
                                      </p:tavLst>
                                    </p:anim>
                                    <p:anim calcmode="lin" valueType="num">
                                      <p:cBhvr>
                                        <p:cTn id="3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000"/>
                                        <p:tgtEl>
                                          <p:spTgt spid="12"/>
                                        </p:tgtEl>
                                      </p:cBhvr>
                                    </p:animEffect>
                                    <p:anim calcmode="lin" valueType="num">
                                      <p:cBhvr>
                                        <p:cTn id="44" dur="2000" fill="hold"/>
                                        <p:tgtEl>
                                          <p:spTgt spid="12"/>
                                        </p:tgtEl>
                                        <p:attrNameLst>
                                          <p:attrName>ppt_w</p:attrName>
                                        </p:attrNameLst>
                                      </p:cBhvr>
                                      <p:tavLst>
                                        <p:tav tm="0" fmla="#ppt_w*sin(2.5*pi*$)">
                                          <p:val>
                                            <p:fltVal val="0"/>
                                          </p:val>
                                        </p:tav>
                                        <p:tav tm="100000">
                                          <p:val>
                                            <p:fltVal val="1"/>
                                          </p:val>
                                        </p:tav>
                                      </p:tavLst>
                                    </p:anim>
                                    <p:anim calcmode="lin" valueType="num">
                                      <p:cBhvr>
                                        <p:cTn id="4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000"/>
                                        <p:tgtEl>
                                          <p:spTgt spid="13"/>
                                        </p:tgtEl>
                                      </p:cBhvr>
                                    </p:animEffect>
                                    <p:anim calcmode="lin" valueType="num">
                                      <p:cBhvr>
                                        <p:cTn id="51" dur="2000" fill="hold"/>
                                        <p:tgtEl>
                                          <p:spTgt spid="13"/>
                                        </p:tgtEl>
                                        <p:attrNameLst>
                                          <p:attrName>ppt_w</p:attrName>
                                        </p:attrNameLst>
                                      </p:cBhvr>
                                      <p:tavLst>
                                        <p:tav tm="0" fmla="#ppt_w*sin(2.5*pi*$)">
                                          <p:val>
                                            <p:fltVal val="0"/>
                                          </p:val>
                                        </p:tav>
                                        <p:tav tm="100000">
                                          <p:val>
                                            <p:fltVal val="1"/>
                                          </p:val>
                                        </p:tav>
                                      </p:tavLst>
                                    </p:anim>
                                    <p:anim calcmode="lin" valueType="num">
                                      <p:cBhvr>
                                        <p:cTn id="5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anim calcmode="lin" valueType="num">
                                      <p:cBhvr>
                                        <p:cTn id="58" dur="2000" fill="hold"/>
                                        <p:tgtEl>
                                          <p:spTgt spid="14"/>
                                        </p:tgtEl>
                                        <p:attrNameLst>
                                          <p:attrName>ppt_w</p:attrName>
                                        </p:attrNameLst>
                                      </p:cBhvr>
                                      <p:tavLst>
                                        <p:tav tm="0" fmla="#ppt_w*sin(2.5*pi*$)">
                                          <p:val>
                                            <p:fltVal val="0"/>
                                          </p:val>
                                        </p:tav>
                                        <p:tav tm="100000">
                                          <p:val>
                                            <p:fltVal val="1"/>
                                          </p:val>
                                        </p:tav>
                                      </p:tavLst>
                                    </p:anim>
                                    <p:anim calcmode="lin" valueType="num">
                                      <p:cBhvr>
                                        <p:cTn id="5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2000"/>
                                        <p:tgtEl>
                                          <p:spTgt spid="15"/>
                                        </p:tgtEl>
                                      </p:cBhvr>
                                    </p:animEffect>
                                    <p:anim calcmode="lin" valueType="num">
                                      <p:cBhvr>
                                        <p:cTn id="65" dur="2000" fill="hold"/>
                                        <p:tgtEl>
                                          <p:spTgt spid="15"/>
                                        </p:tgtEl>
                                        <p:attrNameLst>
                                          <p:attrName>ppt_w</p:attrName>
                                        </p:attrNameLst>
                                      </p:cBhvr>
                                      <p:tavLst>
                                        <p:tav tm="0" fmla="#ppt_w*sin(2.5*pi*$)">
                                          <p:val>
                                            <p:fltVal val="0"/>
                                          </p:val>
                                        </p:tav>
                                        <p:tav tm="100000">
                                          <p:val>
                                            <p:fltVal val="1"/>
                                          </p:val>
                                        </p:tav>
                                      </p:tavLst>
                                    </p:anim>
                                    <p:anim calcmode="lin" valueType="num">
                                      <p:cBhvr>
                                        <p:cTn id="6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395" y="586596"/>
            <a:ext cx="7766936" cy="569344"/>
          </a:xfrm>
        </p:spPr>
        <p:txBody>
          <a:bodyPr/>
          <a:lstStyle/>
          <a:p>
            <a:r>
              <a:rPr lang="en-US" sz="2800" dirty="0" err="1" smtClean="0"/>
              <a:t>Trong</a:t>
            </a:r>
            <a:r>
              <a:rPr lang="en-US" sz="2800" dirty="0" smtClean="0"/>
              <a:t> </a:t>
            </a:r>
            <a:r>
              <a:rPr lang="en-US" sz="2800" dirty="0" err="1" smtClean="0"/>
              <a:t>chủ</a:t>
            </a:r>
            <a:r>
              <a:rPr lang="en-US" sz="2800" dirty="0" smtClean="0"/>
              <a:t> </a:t>
            </a:r>
            <a:r>
              <a:rPr lang="en-US" sz="2800" dirty="0" err="1" smtClean="0"/>
              <a:t>đề</a:t>
            </a:r>
            <a:r>
              <a:rPr lang="en-US" sz="2800" dirty="0" smtClean="0"/>
              <a:t>: </a:t>
            </a:r>
            <a:r>
              <a:rPr lang="en-US" sz="2800" dirty="0" smtClean="0">
                <a:solidFill>
                  <a:srgbClr val="FF0000"/>
                </a:solidFill>
              </a:rPr>
              <a:t>LẮNG NGHE LỊCH SỬ NƯỚC MÌNH</a:t>
            </a:r>
            <a:endParaRPr lang="en-US" sz="2800" dirty="0">
              <a:solidFill>
                <a:srgbClr val="FF0000"/>
              </a:solidFill>
            </a:endParaRPr>
          </a:p>
        </p:txBody>
      </p:sp>
      <p:sp>
        <p:nvSpPr>
          <p:cNvPr id="4" name="Title 1"/>
          <p:cNvSpPr txBox="1">
            <a:spLocks/>
          </p:cNvSpPr>
          <p:nvPr/>
        </p:nvSpPr>
        <p:spPr>
          <a:xfrm>
            <a:off x="1337095" y="1147313"/>
            <a:ext cx="5443268" cy="5693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em</a:t>
            </a:r>
            <a:r>
              <a:rPr lang="en-US" sz="2400" dirty="0" smtClean="0">
                <a:solidFill>
                  <a:srgbClr val="002060"/>
                </a:solidFill>
              </a:rPr>
              <a:t> </a:t>
            </a:r>
            <a:r>
              <a:rPr lang="en-US" sz="2400" dirty="0" err="1" smtClean="0">
                <a:solidFill>
                  <a:srgbClr val="002060"/>
                </a:solidFill>
              </a:rPr>
              <a:t>đã</a:t>
            </a:r>
            <a:r>
              <a:rPr lang="en-US" sz="2400" dirty="0" smtClean="0">
                <a:solidFill>
                  <a:srgbClr val="002060"/>
                </a:solidFill>
              </a:rPr>
              <a:t> </a:t>
            </a:r>
            <a:r>
              <a:rPr lang="en-US" sz="2400" dirty="0" err="1" smtClean="0">
                <a:solidFill>
                  <a:srgbClr val="002060"/>
                </a:solidFill>
              </a:rPr>
              <a:t>được</a:t>
            </a:r>
            <a:r>
              <a:rPr lang="en-US" sz="2400" dirty="0" smtClean="0">
                <a:solidFill>
                  <a:srgbClr val="002060"/>
                </a:solidFill>
              </a:rPr>
              <a:t> </a:t>
            </a:r>
            <a:r>
              <a:rPr lang="en-US" sz="2400" dirty="0" err="1" smtClean="0">
                <a:solidFill>
                  <a:srgbClr val="002060"/>
                </a:solidFill>
              </a:rPr>
              <a:t>tìm</a:t>
            </a:r>
            <a:r>
              <a:rPr lang="en-US" sz="2400" dirty="0" smtClean="0">
                <a:solidFill>
                  <a:srgbClr val="002060"/>
                </a:solidFill>
              </a:rPr>
              <a:t> </a:t>
            </a:r>
            <a:r>
              <a:rPr lang="en-US" sz="2400" dirty="0" err="1" smtClean="0">
                <a:solidFill>
                  <a:srgbClr val="002060"/>
                </a:solidFill>
              </a:rPr>
              <a:t>hiểu</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văn bản:</a:t>
            </a:r>
            <a:endParaRPr lang="en-US" sz="2400" dirty="0">
              <a:solidFill>
                <a:srgbClr val="002060"/>
              </a:solidFill>
            </a:endParaRPr>
          </a:p>
        </p:txBody>
      </p:sp>
      <p:sp>
        <p:nvSpPr>
          <p:cNvPr id="5" name="Title 1"/>
          <p:cNvSpPr txBox="1">
            <a:spLocks/>
          </p:cNvSpPr>
          <p:nvPr/>
        </p:nvSpPr>
        <p:spPr>
          <a:xfrm>
            <a:off x="2210119" y="2187137"/>
            <a:ext cx="2498465" cy="5693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smtClean="0">
                <a:solidFill>
                  <a:srgbClr val="FF0000"/>
                </a:solidFill>
              </a:rPr>
              <a:t>Thánh</a:t>
            </a:r>
            <a:r>
              <a:rPr lang="en-US" sz="2800" dirty="0" smtClean="0">
                <a:solidFill>
                  <a:srgbClr val="FF0000"/>
                </a:solidFill>
              </a:rPr>
              <a:t> </a:t>
            </a:r>
            <a:r>
              <a:rPr lang="en-US" sz="2800" dirty="0" err="1" smtClean="0">
                <a:solidFill>
                  <a:srgbClr val="FF0000"/>
                </a:solidFill>
              </a:rPr>
              <a:t>Gióng</a:t>
            </a:r>
            <a:endParaRPr lang="en-US" sz="2800" dirty="0">
              <a:solidFill>
                <a:srgbClr val="FF0000"/>
              </a:solidFill>
            </a:endParaRPr>
          </a:p>
        </p:txBody>
      </p:sp>
      <p:pic>
        <p:nvPicPr>
          <p:cNvPr id="6" name="Picture 5"/>
          <p:cNvPicPr>
            <a:picLocks noChangeAspect="1"/>
          </p:cNvPicPr>
          <p:nvPr/>
        </p:nvPicPr>
        <p:blipFill>
          <a:blip r:embed="rId2"/>
          <a:stretch>
            <a:fillRect/>
          </a:stretch>
        </p:blipFill>
        <p:spPr>
          <a:xfrm>
            <a:off x="5105863" y="1811221"/>
            <a:ext cx="2669295" cy="1407114"/>
          </a:xfrm>
          <a:prstGeom prst="rect">
            <a:avLst/>
          </a:prstGeom>
        </p:spPr>
      </p:pic>
      <p:sp>
        <p:nvSpPr>
          <p:cNvPr id="7" name="Title 1"/>
          <p:cNvSpPr txBox="1">
            <a:spLocks/>
          </p:cNvSpPr>
          <p:nvPr/>
        </p:nvSpPr>
        <p:spPr>
          <a:xfrm>
            <a:off x="1924011" y="3787679"/>
            <a:ext cx="3001671" cy="5693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smtClean="0">
                <a:solidFill>
                  <a:srgbClr val="FF0000"/>
                </a:solidFill>
              </a:rPr>
              <a:t>Sự</a:t>
            </a:r>
            <a:r>
              <a:rPr lang="en-US" sz="2800" dirty="0" smtClean="0">
                <a:solidFill>
                  <a:srgbClr val="FF0000"/>
                </a:solidFill>
              </a:rPr>
              <a:t> </a:t>
            </a:r>
            <a:r>
              <a:rPr lang="en-US" sz="2800" dirty="0" err="1" smtClean="0">
                <a:solidFill>
                  <a:srgbClr val="FF0000"/>
                </a:solidFill>
              </a:rPr>
              <a:t>tích</a:t>
            </a:r>
            <a:r>
              <a:rPr lang="en-US" sz="2800" dirty="0" smtClean="0">
                <a:solidFill>
                  <a:srgbClr val="FF0000"/>
                </a:solidFill>
              </a:rPr>
              <a:t> </a:t>
            </a:r>
            <a:r>
              <a:rPr lang="en-US" sz="2800" dirty="0" err="1" smtClean="0">
                <a:solidFill>
                  <a:srgbClr val="FF0000"/>
                </a:solidFill>
              </a:rPr>
              <a:t>Hồ</a:t>
            </a:r>
            <a:r>
              <a:rPr lang="en-US" sz="2800" dirty="0" smtClean="0">
                <a:solidFill>
                  <a:srgbClr val="FF0000"/>
                </a:solidFill>
              </a:rPr>
              <a:t> </a:t>
            </a:r>
            <a:r>
              <a:rPr lang="en-US" sz="2800" dirty="0" err="1" smtClean="0">
                <a:solidFill>
                  <a:srgbClr val="FF0000"/>
                </a:solidFill>
              </a:rPr>
              <a:t>Gươm</a:t>
            </a:r>
            <a:endParaRPr lang="en-US" sz="2800" dirty="0">
              <a:solidFill>
                <a:srgbClr val="FF0000"/>
              </a:solidFill>
            </a:endParaRPr>
          </a:p>
        </p:txBody>
      </p:sp>
      <p:pic>
        <p:nvPicPr>
          <p:cNvPr id="8" name="Picture 7"/>
          <p:cNvPicPr>
            <a:picLocks noChangeAspect="1"/>
          </p:cNvPicPr>
          <p:nvPr/>
        </p:nvPicPr>
        <p:blipFill>
          <a:blip r:embed="rId3"/>
          <a:stretch>
            <a:fillRect/>
          </a:stretch>
        </p:blipFill>
        <p:spPr>
          <a:xfrm>
            <a:off x="5105863" y="3528886"/>
            <a:ext cx="2669295" cy="1534957"/>
          </a:xfrm>
          <a:prstGeom prst="rect">
            <a:avLst/>
          </a:prstGeom>
        </p:spPr>
      </p:pic>
      <p:sp>
        <p:nvSpPr>
          <p:cNvPr id="9" name="Title 1"/>
          <p:cNvSpPr txBox="1">
            <a:spLocks/>
          </p:cNvSpPr>
          <p:nvPr/>
        </p:nvSpPr>
        <p:spPr>
          <a:xfrm>
            <a:off x="698739" y="5254988"/>
            <a:ext cx="8729933" cy="124513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đó</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em</a:t>
            </a:r>
            <a:r>
              <a:rPr lang="en-US" sz="2400" dirty="0" smtClean="0">
                <a:solidFill>
                  <a:srgbClr val="002060"/>
                </a:solidFill>
              </a:rPr>
              <a:t> </a:t>
            </a:r>
            <a:r>
              <a:rPr lang="en-US" sz="2400" dirty="0" err="1" smtClean="0">
                <a:solidFill>
                  <a:srgbClr val="002060"/>
                </a:solidFill>
              </a:rPr>
              <a:t>đã</a:t>
            </a:r>
            <a:r>
              <a:rPr lang="en-US" sz="2400" dirty="0" smtClean="0">
                <a:solidFill>
                  <a:srgbClr val="002060"/>
                </a:solidFill>
              </a:rPr>
              <a:t> </a:t>
            </a:r>
            <a:r>
              <a:rPr lang="en-US" sz="2400" dirty="0" err="1" smtClean="0">
                <a:solidFill>
                  <a:srgbClr val="002060"/>
                </a:solidFill>
              </a:rPr>
              <a:t>nắm</a:t>
            </a:r>
            <a:r>
              <a:rPr lang="en-US" sz="2400" dirty="0" smtClean="0">
                <a:solidFill>
                  <a:srgbClr val="002060"/>
                </a:solidFill>
              </a:rPr>
              <a:t> </a:t>
            </a:r>
            <a:r>
              <a:rPr lang="en-US" sz="2400" dirty="0" err="1" smtClean="0">
                <a:solidFill>
                  <a:srgbClr val="002060"/>
                </a:solidFill>
              </a:rPr>
              <a:t>được</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kiến</a:t>
            </a:r>
            <a:r>
              <a:rPr lang="en-US" sz="2400" dirty="0" smtClean="0">
                <a:solidFill>
                  <a:srgbClr val="002060"/>
                </a:solidFill>
              </a:rPr>
              <a:t> </a:t>
            </a:r>
            <a:r>
              <a:rPr lang="en-US" sz="2400" dirty="0" err="1" smtClean="0">
                <a:solidFill>
                  <a:srgbClr val="002060"/>
                </a:solidFill>
              </a:rPr>
              <a:t>thức</a:t>
            </a:r>
            <a:r>
              <a:rPr lang="en-US" sz="2400" dirty="0" smtClean="0">
                <a:solidFill>
                  <a:srgbClr val="002060"/>
                </a:solidFill>
              </a:rPr>
              <a:t> </a:t>
            </a:r>
            <a:r>
              <a:rPr lang="en-US" sz="2400" dirty="0" err="1" smtClean="0">
                <a:solidFill>
                  <a:srgbClr val="002060"/>
                </a:solidFill>
              </a:rPr>
              <a:t>cơ</a:t>
            </a:r>
            <a:r>
              <a:rPr lang="en-US" sz="2400" dirty="0" smtClean="0">
                <a:solidFill>
                  <a:srgbClr val="002060"/>
                </a:solidFill>
              </a:rPr>
              <a:t> bản </a:t>
            </a:r>
            <a:r>
              <a:rPr lang="en-US" sz="2400" dirty="0" err="1" smtClean="0">
                <a:solidFill>
                  <a:srgbClr val="002060"/>
                </a:solidFill>
              </a:rPr>
              <a:t>về</a:t>
            </a:r>
            <a:r>
              <a:rPr lang="en-US" sz="2400" dirty="0" smtClean="0">
                <a:solidFill>
                  <a:srgbClr val="002060"/>
                </a:solidFill>
              </a:rPr>
              <a:t> </a:t>
            </a:r>
            <a:r>
              <a:rPr lang="en-US" sz="2400" b="1" dirty="0" err="1" smtClean="0">
                <a:solidFill>
                  <a:srgbClr val="FF0000"/>
                </a:solidFill>
              </a:rPr>
              <a:t>truyền</a:t>
            </a:r>
            <a:r>
              <a:rPr lang="en-US" sz="2400" b="1" dirty="0" smtClean="0">
                <a:solidFill>
                  <a:srgbClr val="FF0000"/>
                </a:solidFill>
              </a:rPr>
              <a:t> </a:t>
            </a:r>
            <a:r>
              <a:rPr lang="en-US" sz="2400" b="1" dirty="0" err="1" smtClean="0">
                <a:solidFill>
                  <a:srgbClr val="FF0000"/>
                </a:solidFill>
              </a:rPr>
              <a:t>thuyết</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smtClean="0">
                <a:solidFill>
                  <a:srgbClr val="002060"/>
                </a:solidFill>
              </a:rPr>
              <a:t>trong</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thể</a:t>
            </a:r>
            <a:r>
              <a:rPr lang="en-US" sz="2400" dirty="0" smtClean="0">
                <a:solidFill>
                  <a:srgbClr val="002060"/>
                </a:solidFill>
              </a:rPr>
              <a:t> </a:t>
            </a:r>
            <a:r>
              <a:rPr lang="en-US" sz="2400" dirty="0" err="1" smtClean="0">
                <a:solidFill>
                  <a:srgbClr val="002060"/>
                </a:solidFill>
              </a:rPr>
              <a:t>loại</a:t>
            </a:r>
            <a:r>
              <a:rPr lang="en-US" sz="2400" dirty="0" smtClean="0">
                <a:solidFill>
                  <a:srgbClr val="002060"/>
                </a:solidFill>
              </a:rPr>
              <a:t>  </a:t>
            </a:r>
            <a:r>
              <a:rPr lang="en-US" sz="2400" dirty="0" err="1" smtClean="0">
                <a:solidFill>
                  <a:srgbClr val="002060"/>
                </a:solidFill>
              </a:rPr>
              <a:t>tiêu</a:t>
            </a:r>
            <a:r>
              <a:rPr lang="en-US" sz="2400" dirty="0" smtClean="0">
                <a:solidFill>
                  <a:srgbClr val="002060"/>
                </a:solidFill>
              </a:rPr>
              <a:t> </a:t>
            </a:r>
            <a:r>
              <a:rPr lang="en-US" sz="2400" dirty="0" err="1" smtClean="0">
                <a:solidFill>
                  <a:srgbClr val="002060"/>
                </a:solidFill>
              </a:rPr>
              <a:t>biểu</a:t>
            </a:r>
            <a:r>
              <a:rPr lang="en-US" sz="2400" dirty="0" smtClean="0">
                <a:solidFill>
                  <a:srgbClr val="002060"/>
                </a:solidFill>
              </a:rPr>
              <a:t> </a:t>
            </a:r>
            <a:r>
              <a:rPr lang="en-US" sz="2400" dirty="0" err="1" smtClean="0">
                <a:solidFill>
                  <a:srgbClr val="002060"/>
                </a:solidFill>
              </a:rPr>
              <a:t>và</a:t>
            </a:r>
            <a:r>
              <a:rPr lang="en-US" sz="2400" dirty="0" smtClean="0">
                <a:solidFill>
                  <a:srgbClr val="002060"/>
                </a:solidFill>
              </a:rPr>
              <a:t> </a:t>
            </a:r>
            <a:r>
              <a:rPr lang="en-US" sz="2400" dirty="0" err="1" smtClean="0">
                <a:solidFill>
                  <a:srgbClr val="002060"/>
                </a:solidFill>
              </a:rPr>
              <a:t>đặc</a:t>
            </a:r>
            <a:r>
              <a:rPr lang="en-US" sz="2400" dirty="0" smtClean="0">
                <a:solidFill>
                  <a:srgbClr val="002060"/>
                </a:solidFill>
              </a:rPr>
              <a:t> </a:t>
            </a:r>
            <a:r>
              <a:rPr lang="en-US" sz="2400" dirty="0" err="1" smtClean="0">
                <a:solidFill>
                  <a:srgbClr val="002060"/>
                </a:solidFill>
              </a:rPr>
              <a:t>sắc</a:t>
            </a:r>
            <a:r>
              <a:rPr lang="en-US" sz="2400" dirty="0" smtClean="0">
                <a:solidFill>
                  <a:srgbClr val="002060"/>
                </a:solidFill>
              </a:rPr>
              <a:t> </a:t>
            </a:r>
            <a:r>
              <a:rPr lang="en-US" sz="2400" dirty="0" err="1" smtClean="0">
                <a:solidFill>
                  <a:srgbClr val="002060"/>
                </a:solidFill>
              </a:rPr>
              <a:t>nhất</a:t>
            </a:r>
            <a:r>
              <a:rPr lang="en-US" sz="2400" dirty="0" smtClean="0">
                <a:solidFill>
                  <a:srgbClr val="002060"/>
                </a:solidFill>
              </a:rPr>
              <a:t> </a:t>
            </a:r>
            <a:r>
              <a:rPr lang="en-US" sz="2400" dirty="0" err="1" smtClean="0">
                <a:solidFill>
                  <a:srgbClr val="002060"/>
                </a:solidFill>
              </a:rPr>
              <a:t>của</a:t>
            </a:r>
            <a:r>
              <a:rPr lang="en-US" sz="2400" dirty="0" smtClean="0">
                <a:solidFill>
                  <a:srgbClr val="002060"/>
                </a:solidFill>
              </a:rPr>
              <a:t> văn </a:t>
            </a:r>
            <a:r>
              <a:rPr lang="en-US" sz="2400" dirty="0" err="1" smtClean="0">
                <a:solidFill>
                  <a:srgbClr val="002060"/>
                </a:solidFill>
              </a:rPr>
              <a:t>học</a:t>
            </a:r>
            <a:r>
              <a:rPr lang="en-US" sz="2400" dirty="0" smtClean="0">
                <a:solidFill>
                  <a:srgbClr val="002060"/>
                </a:solidFill>
              </a:rPr>
              <a:t> </a:t>
            </a:r>
            <a:r>
              <a:rPr lang="en-US" sz="2400" dirty="0" err="1" smtClean="0">
                <a:solidFill>
                  <a:srgbClr val="002060"/>
                </a:solidFill>
              </a:rPr>
              <a:t>dân</a:t>
            </a:r>
            <a:r>
              <a:rPr lang="en-US" sz="2400" dirty="0" smtClean="0">
                <a:solidFill>
                  <a:srgbClr val="002060"/>
                </a:solidFill>
              </a:rPr>
              <a:t> </a:t>
            </a:r>
            <a:r>
              <a:rPr lang="en-US" sz="2400" dirty="0" err="1" smtClean="0">
                <a:solidFill>
                  <a:srgbClr val="002060"/>
                </a:solidFill>
              </a:rPr>
              <a:t>gian</a:t>
            </a:r>
            <a:r>
              <a:rPr lang="en-US" sz="2400" dirty="0" smtClean="0">
                <a:solidFill>
                  <a:srgbClr val="002060"/>
                </a:solidFill>
              </a:rPr>
              <a:t> </a:t>
            </a:r>
            <a:r>
              <a:rPr lang="en-US" sz="2400" dirty="0" err="1" smtClean="0">
                <a:solidFill>
                  <a:srgbClr val="002060"/>
                </a:solidFill>
              </a:rPr>
              <a:t>Việt</a:t>
            </a:r>
            <a:r>
              <a:rPr lang="en-US" sz="2400" dirty="0" smtClean="0">
                <a:solidFill>
                  <a:srgbClr val="002060"/>
                </a:solidFill>
              </a:rPr>
              <a:t> Nam.</a:t>
            </a:r>
            <a:endParaRPr lang="en-US" sz="2400" dirty="0">
              <a:solidFill>
                <a:srgbClr val="002060"/>
              </a:solidFill>
            </a:endParaRPr>
          </a:p>
        </p:txBody>
      </p:sp>
    </p:spTree>
    <p:extLst>
      <p:ext uri="{BB962C8B-B14F-4D97-AF65-F5344CB8AC3E}">
        <p14:creationId xmlns:p14="http://schemas.microsoft.com/office/powerpoint/2010/main" val="277021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3273837" y="1775890"/>
            <a:ext cx="8254998"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342900" indent="-342900" algn="just">
              <a:buClrTx/>
              <a:buFont typeface="Wingdings" panose="05000000000000000000" pitchFamily="2" charset="2"/>
              <a:buChar char="v"/>
            </a:pPr>
            <a:r>
              <a:rPr lang="en-US" altLang="en-US" sz="2400" b="1" dirty="0" smtClean="0">
                <a:solidFill>
                  <a:srgbClr val="FF0000"/>
                </a:solidFill>
                <a:cs typeface="Arial" panose="020B0604020202020204" pitchFamily="34" charset="0"/>
              </a:rPr>
              <a:t>DẶN DÒ:</a:t>
            </a:r>
            <a:r>
              <a:rPr lang="en-US" altLang="en-US" sz="2400" b="1" dirty="0" smtClean="0">
                <a:cs typeface="Arial" panose="020B0604020202020204" pitchFamily="34" charset="0"/>
              </a:rPr>
              <a:t> </a:t>
            </a:r>
          </a:p>
          <a:p>
            <a:pPr marL="342900" indent="-342900" algn="just">
              <a:buClrTx/>
              <a:buFontTx/>
              <a:buChar char="-"/>
            </a:pPr>
            <a:r>
              <a:rPr lang="en-US" altLang="en-US" sz="2400" dirty="0" err="1" smtClean="0">
                <a:cs typeface="Arial" panose="020B0604020202020204" pitchFamily="34" charset="0"/>
              </a:rPr>
              <a:t>Soạn</a:t>
            </a:r>
            <a:r>
              <a:rPr lang="en-US" altLang="en-US" sz="2400" dirty="0" smtClean="0">
                <a:cs typeface="Arial" panose="020B0604020202020204" pitchFamily="34" charset="0"/>
              </a:rPr>
              <a:t> </a:t>
            </a:r>
            <a:r>
              <a:rPr lang="en-US" altLang="en-US" sz="2400" dirty="0" err="1" smtClean="0">
                <a:cs typeface="Arial" panose="020B0604020202020204" pitchFamily="34" charset="0"/>
              </a:rPr>
              <a:t>bài</a:t>
            </a:r>
            <a:r>
              <a:rPr lang="en-US" altLang="en-US" sz="2400" dirty="0" smtClean="0">
                <a:cs typeface="Arial" panose="020B0604020202020204" pitchFamily="34" charset="0"/>
              </a:rPr>
              <a:t>: </a:t>
            </a:r>
            <a:r>
              <a:rPr lang="en-US" altLang="en-US" sz="2400" dirty="0" err="1" smtClean="0">
                <a:cs typeface="Arial" panose="020B0604020202020204" pitchFamily="34" charset="0"/>
              </a:rPr>
              <a:t>Tóm</a:t>
            </a:r>
            <a:r>
              <a:rPr lang="en-US" altLang="en-US" sz="2400" dirty="0" smtClean="0">
                <a:cs typeface="Arial" panose="020B0604020202020204" pitchFamily="34" charset="0"/>
              </a:rPr>
              <a:t> </a:t>
            </a:r>
            <a:r>
              <a:rPr lang="en-US" altLang="en-US" sz="2400" dirty="0" err="1" smtClean="0">
                <a:cs typeface="Arial" panose="020B0604020202020204" pitchFamily="34" charset="0"/>
              </a:rPr>
              <a:t>tắt</a:t>
            </a:r>
            <a:r>
              <a:rPr lang="en-US" altLang="en-US" sz="2400" dirty="0" smtClean="0">
                <a:cs typeface="Arial" panose="020B0604020202020204" pitchFamily="34" charset="0"/>
              </a:rPr>
              <a:t> </a:t>
            </a:r>
            <a:r>
              <a:rPr lang="en-US" altLang="en-US" sz="2400" dirty="0" err="1" smtClean="0">
                <a:cs typeface="Arial" panose="020B0604020202020204" pitchFamily="34" charset="0"/>
              </a:rPr>
              <a:t>nội</a:t>
            </a:r>
            <a:r>
              <a:rPr lang="en-US" altLang="en-US" sz="2400" dirty="0" smtClean="0">
                <a:cs typeface="Arial" panose="020B0604020202020204" pitchFamily="34" charset="0"/>
              </a:rPr>
              <a:t> dung </a:t>
            </a:r>
            <a:r>
              <a:rPr lang="en-US" altLang="en-US" sz="2400" dirty="0" err="1" smtClean="0">
                <a:cs typeface="Arial" panose="020B0604020202020204" pitchFamily="34" charset="0"/>
              </a:rPr>
              <a:t>chính</a:t>
            </a:r>
            <a:r>
              <a:rPr lang="en-US" altLang="en-US" sz="2400" dirty="0" smtClean="0">
                <a:cs typeface="Arial" panose="020B0604020202020204" pitchFamily="34" charset="0"/>
              </a:rPr>
              <a:t> </a:t>
            </a:r>
            <a:r>
              <a:rPr lang="en-US" altLang="en-US" sz="2400" dirty="0" err="1" smtClean="0">
                <a:cs typeface="Arial" panose="020B0604020202020204" pitchFamily="34" charset="0"/>
              </a:rPr>
              <a:t>của</a:t>
            </a:r>
            <a:r>
              <a:rPr lang="en-US" altLang="en-US" sz="2400" dirty="0" smtClean="0">
                <a:cs typeface="Arial" panose="020B0604020202020204" pitchFamily="34" charset="0"/>
              </a:rPr>
              <a:t> </a:t>
            </a:r>
            <a:r>
              <a:rPr lang="en-US" altLang="en-US" sz="2400" dirty="0" err="1" smtClean="0">
                <a:cs typeface="Arial" panose="020B0604020202020204" pitchFamily="34" charset="0"/>
              </a:rPr>
              <a:t>một</a:t>
            </a:r>
            <a:r>
              <a:rPr lang="en-US" altLang="en-US" sz="2400" dirty="0" smtClean="0">
                <a:cs typeface="Arial" panose="020B0604020202020204" pitchFamily="34" charset="0"/>
              </a:rPr>
              <a:t> văn bản </a:t>
            </a:r>
            <a:r>
              <a:rPr lang="en-US" altLang="en-US" sz="2400" dirty="0" err="1" smtClean="0">
                <a:cs typeface="Arial" panose="020B0604020202020204" pitchFamily="34" charset="0"/>
              </a:rPr>
              <a:t>bằng</a:t>
            </a:r>
            <a:r>
              <a:rPr lang="en-US" altLang="en-US" sz="2400" dirty="0" smtClean="0">
                <a:cs typeface="Arial" panose="020B0604020202020204" pitchFamily="34" charset="0"/>
              </a:rPr>
              <a:t> </a:t>
            </a:r>
            <a:r>
              <a:rPr lang="en-US" altLang="en-US" sz="2400" dirty="0" err="1" smtClean="0">
                <a:cs typeface="Arial" panose="020B0604020202020204" pitchFamily="34" charset="0"/>
              </a:rPr>
              <a:t>một</a:t>
            </a:r>
            <a:r>
              <a:rPr lang="en-US" altLang="en-US" sz="2400" dirty="0" smtClean="0">
                <a:cs typeface="Arial" panose="020B0604020202020204" pitchFamily="34" charset="0"/>
              </a:rPr>
              <a:t> </a:t>
            </a:r>
            <a:r>
              <a:rPr lang="en-US" altLang="en-US" sz="2400" dirty="0" err="1" smtClean="0">
                <a:cs typeface="Arial" panose="020B0604020202020204" pitchFamily="34" charset="0"/>
              </a:rPr>
              <a:t>sơ</a:t>
            </a:r>
            <a:r>
              <a:rPr lang="en-US" altLang="en-US" sz="2400" dirty="0" smtClean="0">
                <a:cs typeface="Arial" panose="020B0604020202020204" pitchFamily="34" charset="0"/>
              </a:rPr>
              <a:t> </a:t>
            </a:r>
            <a:r>
              <a:rPr lang="en-US" altLang="en-US" sz="2400" dirty="0" err="1" smtClean="0">
                <a:cs typeface="Arial" panose="020B0604020202020204" pitchFamily="34" charset="0"/>
              </a:rPr>
              <a:t>đồ</a:t>
            </a:r>
            <a:r>
              <a:rPr lang="en-US" altLang="en-US" sz="2400" dirty="0" smtClean="0">
                <a:cs typeface="Arial" panose="020B0604020202020204" pitchFamily="34" charset="0"/>
              </a:rPr>
              <a:t> (SGK/32).</a:t>
            </a:r>
            <a:r>
              <a:rPr lang="en-US" altLang="en-US" sz="2400" dirty="0" smtClean="0">
                <a:cs typeface="Arial" panose="020B0604020202020204" pitchFamily="34" charset="0"/>
              </a:rPr>
              <a:t> </a:t>
            </a:r>
          </a:p>
          <a:p>
            <a:pPr marL="342900" indent="-342900" algn="just">
              <a:buClrTx/>
              <a:buFontTx/>
              <a:buChar char="-"/>
            </a:pPr>
            <a:r>
              <a:rPr lang="en-US" sz="2400" dirty="0" err="1"/>
              <a:t>Thử</a:t>
            </a:r>
            <a:r>
              <a:rPr lang="en-US" sz="2400" dirty="0"/>
              <a:t> </a:t>
            </a:r>
            <a:r>
              <a:rPr lang="en-US" sz="2400" dirty="0" err="1"/>
              <a:t>tóm</a:t>
            </a:r>
            <a:r>
              <a:rPr lang="en-US" sz="2400" dirty="0"/>
              <a:t> </a:t>
            </a:r>
            <a:r>
              <a:rPr lang="en-US" sz="2400" dirty="0" err="1"/>
              <a:t>tắt</a:t>
            </a:r>
            <a:r>
              <a:rPr lang="en-US" sz="2400" dirty="0"/>
              <a:t> </a:t>
            </a:r>
            <a:r>
              <a:rPr lang="en-US" sz="2400" dirty="0" err="1"/>
              <a:t>nội</a:t>
            </a:r>
            <a:r>
              <a:rPr lang="en-US" sz="2400" dirty="0"/>
              <a:t> dung văn bản “</a:t>
            </a:r>
            <a:r>
              <a:rPr lang="en-US" sz="2400" i="1" dirty="0" err="1"/>
              <a:t>Bánh</a:t>
            </a:r>
            <a:r>
              <a:rPr lang="en-US" sz="2400" i="1" dirty="0"/>
              <a:t> </a:t>
            </a:r>
            <a:r>
              <a:rPr lang="en-US" sz="2400" i="1" dirty="0" err="1"/>
              <a:t>chưng</a:t>
            </a:r>
            <a:r>
              <a:rPr lang="en-US" sz="2400" i="1" dirty="0"/>
              <a:t>, </a:t>
            </a:r>
            <a:r>
              <a:rPr lang="en-US" sz="2400" i="1" dirty="0" err="1"/>
              <a:t>bánh</a:t>
            </a:r>
            <a:r>
              <a:rPr lang="en-US" sz="2400" i="1" dirty="0"/>
              <a:t> </a:t>
            </a:r>
            <a:r>
              <a:rPr lang="en-US" sz="2400" i="1" dirty="0" err="1"/>
              <a:t>giầy</a:t>
            </a:r>
            <a:r>
              <a:rPr lang="en-US" sz="2400" dirty="0"/>
              <a:t>” </a:t>
            </a:r>
            <a:r>
              <a:rPr lang="en-US" sz="2400" dirty="0" err="1"/>
              <a:t>bằng</a:t>
            </a:r>
            <a:r>
              <a:rPr lang="en-US" sz="2400" dirty="0"/>
              <a:t> </a:t>
            </a:r>
            <a:r>
              <a:rPr lang="en-US" sz="2400" dirty="0" err="1"/>
              <a:t>một</a:t>
            </a:r>
            <a:r>
              <a:rPr lang="en-US" sz="2400" dirty="0"/>
              <a:t> </a:t>
            </a:r>
            <a:r>
              <a:rPr lang="en-US" sz="2400" dirty="0" err="1"/>
              <a:t>sơ</a:t>
            </a:r>
            <a:r>
              <a:rPr lang="en-US" sz="2400" dirty="0"/>
              <a:t> </a:t>
            </a:r>
            <a:r>
              <a:rPr lang="en-US" sz="2400" dirty="0" err="1"/>
              <a:t>đồ</a:t>
            </a:r>
            <a:r>
              <a:rPr lang="en-US" sz="2400" dirty="0"/>
              <a:t> </a:t>
            </a:r>
            <a:r>
              <a:rPr lang="en-US" sz="2400" dirty="0" err="1"/>
              <a:t>tư</a:t>
            </a:r>
            <a:r>
              <a:rPr lang="en-US" sz="2400" dirty="0"/>
              <a:t> </a:t>
            </a:r>
            <a:r>
              <a:rPr lang="en-US" sz="2400" dirty="0" err="1"/>
              <a:t>duy</a:t>
            </a:r>
            <a:r>
              <a:rPr lang="en-US" sz="2400" dirty="0"/>
              <a:t>.</a:t>
            </a:r>
            <a:r>
              <a:rPr lang="vi-VN" sz="2400" dirty="0"/>
              <a:t> </a:t>
            </a:r>
            <a:endParaRPr lang="en-US" sz="2400" dirty="0"/>
          </a:p>
        </p:txBody>
      </p:sp>
      <p:pic>
        <p:nvPicPr>
          <p:cNvPr id="2" name="Picture 1"/>
          <p:cNvPicPr>
            <a:picLocks noChangeAspect="1"/>
          </p:cNvPicPr>
          <p:nvPr/>
        </p:nvPicPr>
        <p:blipFill>
          <a:blip r:embed="rId2"/>
          <a:stretch>
            <a:fillRect/>
          </a:stretch>
        </p:blipFill>
        <p:spPr>
          <a:xfrm>
            <a:off x="1" y="113250"/>
            <a:ext cx="3273836" cy="3749365"/>
          </a:xfrm>
          <a:prstGeom prst="rect">
            <a:avLst/>
          </a:prstGeom>
        </p:spPr>
      </p:pic>
      <p:pic>
        <p:nvPicPr>
          <p:cNvPr id="3" name="Picture 2"/>
          <p:cNvPicPr>
            <a:picLocks noChangeAspect="1"/>
          </p:cNvPicPr>
          <p:nvPr/>
        </p:nvPicPr>
        <p:blipFill>
          <a:blip r:embed="rId3"/>
          <a:stretch>
            <a:fillRect/>
          </a:stretch>
        </p:blipFill>
        <p:spPr>
          <a:xfrm>
            <a:off x="1" y="5410200"/>
            <a:ext cx="12192000" cy="1447800"/>
          </a:xfrm>
          <a:prstGeom prst="rect">
            <a:avLst/>
          </a:prstGeom>
        </p:spPr>
      </p:pic>
    </p:spTree>
    <p:extLst>
      <p:ext uri="{BB962C8B-B14F-4D97-AF65-F5344CB8AC3E}">
        <p14:creationId xmlns:p14="http://schemas.microsoft.com/office/powerpoint/2010/main" val="5300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721137" y="2614090"/>
            <a:ext cx="4841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342900" indent="-342900" algn="just">
              <a:buClrTx/>
              <a:buFont typeface="Wingdings" panose="05000000000000000000" pitchFamily="2" charset="2"/>
              <a:buChar char="v"/>
            </a:pPr>
            <a:r>
              <a:rPr lang="en-US" sz="2400" dirty="0" err="1" smtClean="0">
                <a:solidFill>
                  <a:srgbClr val="0070C0"/>
                </a:solidFill>
              </a:rPr>
              <a:t>Gợi</a:t>
            </a:r>
            <a:r>
              <a:rPr lang="en-US" sz="2400" dirty="0" smtClean="0">
                <a:solidFill>
                  <a:srgbClr val="0070C0"/>
                </a:solidFill>
              </a:rPr>
              <a:t> ý </a:t>
            </a:r>
            <a:r>
              <a:rPr lang="en-US" sz="2400" dirty="0" err="1">
                <a:solidFill>
                  <a:srgbClr val="0070C0"/>
                </a:solidFill>
              </a:rPr>
              <a:t>tóm</a:t>
            </a:r>
            <a:r>
              <a:rPr lang="en-US" sz="2400" dirty="0">
                <a:solidFill>
                  <a:srgbClr val="0070C0"/>
                </a:solidFill>
              </a:rPr>
              <a:t> </a:t>
            </a:r>
            <a:r>
              <a:rPr lang="en-US" sz="2400" dirty="0" err="1">
                <a:solidFill>
                  <a:srgbClr val="0070C0"/>
                </a:solidFill>
              </a:rPr>
              <a:t>tắt</a:t>
            </a:r>
            <a:r>
              <a:rPr lang="en-US" sz="2400" dirty="0">
                <a:solidFill>
                  <a:srgbClr val="0070C0"/>
                </a:solidFill>
              </a:rPr>
              <a:t> </a:t>
            </a:r>
            <a:r>
              <a:rPr lang="en-US" sz="2400" dirty="0" err="1">
                <a:solidFill>
                  <a:srgbClr val="0070C0"/>
                </a:solidFill>
              </a:rPr>
              <a:t>nội</a:t>
            </a:r>
            <a:r>
              <a:rPr lang="en-US" sz="2400" dirty="0">
                <a:solidFill>
                  <a:srgbClr val="0070C0"/>
                </a:solidFill>
              </a:rPr>
              <a:t> dung văn bản “</a:t>
            </a:r>
            <a:r>
              <a:rPr lang="en-US" sz="2400" i="1" dirty="0" err="1">
                <a:solidFill>
                  <a:srgbClr val="0070C0"/>
                </a:solidFill>
              </a:rPr>
              <a:t>Bánh</a:t>
            </a:r>
            <a:r>
              <a:rPr lang="en-US" sz="2400" i="1" dirty="0">
                <a:solidFill>
                  <a:srgbClr val="0070C0"/>
                </a:solidFill>
              </a:rPr>
              <a:t> </a:t>
            </a:r>
            <a:r>
              <a:rPr lang="en-US" sz="2400" i="1" dirty="0" err="1">
                <a:solidFill>
                  <a:srgbClr val="0070C0"/>
                </a:solidFill>
              </a:rPr>
              <a:t>chưng</a:t>
            </a:r>
            <a:r>
              <a:rPr lang="en-US" sz="2400" i="1" dirty="0">
                <a:solidFill>
                  <a:srgbClr val="0070C0"/>
                </a:solidFill>
              </a:rPr>
              <a:t>, </a:t>
            </a:r>
            <a:r>
              <a:rPr lang="en-US" sz="2400" i="1" dirty="0" err="1">
                <a:solidFill>
                  <a:srgbClr val="0070C0"/>
                </a:solidFill>
              </a:rPr>
              <a:t>bánh</a:t>
            </a:r>
            <a:r>
              <a:rPr lang="en-US" sz="2400" i="1" dirty="0">
                <a:solidFill>
                  <a:srgbClr val="0070C0"/>
                </a:solidFill>
              </a:rPr>
              <a:t> </a:t>
            </a:r>
            <a:r>
              <a:rPr lang="en-US" sz="2400" i="1" dirty="0" err="1">
                <a:solidFill>
                  <a:srgbClr val="0070C0"/>
                </a:solidFill>
              </a:rPr>
              <a:t>giầy</a:t>
            </a:r>
            <a:r>
              <a:rPr lang="en-US" sz="2400" dirty="0">
                <a:solidFill>
                  <a:srgbClr val="0070C0"/>
                </a:solidFill>
              </a:rPr>
              <a:t>” </a:t>
            </a:r>
            <a:r>
              <a:rPr lang="en-US" sz="2400" dirty="0" err="1">
                <a:solidFill>
                  <a:srgbClr val="0070C0"/>
                </a:solidFill>
              </a:rPr>
              <a:t>bằng</a:t>
            </a:r>
            <a:r>
              <a:rPr lang="en-US" sz="2400" dirty="0">
                <a:solidFill>
                  <a:srgbClr val="0070C0"/>
                </a:solidFill>
              </a:rPr>
              <a:t> </a:t>
            </a:r>
            <a:r>
              <a:rPr lang="en-US" sz="2400" dirty="0" err="1">
                <a:solidFill>
                  <a:srgbClr val="0070C0"/>
                </a:solidFill>
              </a:rPr>
              <a:t>một</a:t>
            </a:r>
            <a:r>
              <a:rPr lang="en-US" sz="2400" dirty="0">
                <a:solidFill>
                  <a:srgbClr val="0070C0"/>
                </a:solidFill>
              </a:rPr>
              <a:t> </a:t>
            </a:r>
            <a:r>
              <a:rPr lang="en-US" sz="2400" dirty="0" err="1">
                <a:solidFill>
                  <a:srgbClr val="0070C0"/>
                </a:solidFill>
              </a:rPr>
              <a:t>sơ</a:t>
            </a:r>
            <a:r>
              <a:rPr lang="en-US" sz="2400" dirty="0">
                <a:solidFill>
                  <a:srgbClr val="0070C0"/>
                </a:solidFill>
              </a:rPr>
              <a:t> </a:t>
            </a:r>
            <a:r>
              <a:rPr lang="en-US" sz="2400" dirty="0" err="1">
                <a:solidFill>
                  <a:srgbClr val="0070C0"/>
                </a:solidFill>
              </a:rPr>
              <a:t>đồ</a:t>
            </a:r>
            <a:r>
              <a:rPr lang="en-US" sz="2400" dirty="0">
                <a:solidFill>
                  <a:srgbClr val="0070C0"/>
                </a:solidFill>
              </a:rPr>
              <a:t> </a:t>
            </a:r>
            <a:r>
              <a:rPr lang="en-US" sz="2400" dirty="0" err="1">
                <a:solidFill>
                  <a:srgbClr val="0070C0"/>
                </a:solidFill>
              </a:rPr>
              <a:t>tư</a:t>
            </a:r>
            <a:r>
              <a:rPr lang="en-US" sz="2400" dirty="0">
                <a:solidFill>
                  <a:srgbClr val="0070C0"/>
                </a:solidFill>
              </a:rPr>
              <a:t> </a:t>
            </a:r>
            <a:r>
              <a:rPr lang="en-US" sz="2400" dirty="0" err="1">
                <a:solidFill>
                  <a:srgbClr val="0070C0"/>
                </a:solidFill>
              </a:rPr>
              <a:t>duy</a:t>
            </a:r>
            <a:r>
              <a:rPr lang="en-US" sz="2400" dirty="0">
                <a:solidFill>
                  <a:srgbClr val="0070C0"/>
                </a:solidFill>
              </a:rPr>
              <a:t>.</a:t>
            </a:r>
            <a:r>
              <a:rPr lang="vi-VN" sz="2400" dirty="0">
                <a:solidFill>
                  <a:srgbClr val="0070C0"/>
                </a:solidFill>
              </a:rPr>
              <a:t> </a:t>
            </a:r>
            <a:endParaRPr lang="en-US" sz="2400" dirty="0">
              <a:solidFill>
                <a:srgbClr val="0070C0"/>
              </a:solidFill>
            </a:endParaRPr>
          </a:p>
        </p:txBody>
      </p:sp>
      <p:pic>
        <p:nvPicPr>
          <p:cNvPr id="6" name="Picture 5"/>
          <p:cNvPicPr>
            <a:picLocks noChangeAspect="1"/>
          </p:cNvPicPr>
          <p:nvPr/>
        </p:nvPicPr>
        <p:blipFill>
          <a:blip r:embed="rId2"/>
          <a:stretch>
            <a:fillRect/>
          </a:stretch>
        </p:blipFill>
        <p:spPr>
          <a:xfrm>
            <a:off x="6007378" y="557948"/>
            <a:ext cx="5321022" cy="5856157"/>
          </a:xfrm>
          <a:prstGeom prst="rect">
            <a:avLst/>
          </a:prstGeom>
        </p:spPr>
      </p:pic>
    </p:spTree>
    <p:extLst>
      <p:ext uri="{BB962C8B-B14F-4D97-AF65-F5344CB8AC3E}">
        <p14:creationId xmlns:p14="http://schemas.microsoft.com/office/powerpoint/2010/main" val="163093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56" y="0"/>
            <a:ext cx="12395729" cy="6971993"/>
          </a:xfrm>
          <a:prstGeom prst="rect">
            <a:avLst/>
          </a:prstGeom>
        </p:spPr>
      </p:pic>
      <p:pic>
        <p:nvPicPr>
          <p:cNvPr id="7" name="Picture 6"/>
          <p:cNvPicPr>
            <a:picLocks noChangeAspect="1"/>
          </p:cNvPicPr>
          <p:nvPr/>
        </p:nvPicPr>
        <p:blipFill>
          <a:blip r:embed="rId3"/>
          <a:stretch>
            <a:fillRect/>
          </a:stretch>
        </p:blipFill>
        <p:spPr>
          <a:xfrm>
            <a:off x="1692507" y="1504624"/>
            <a:ext cx="8602202" cy="1981372"/>
          </a:xfrm>
          <a:prstGeom prst="rect">
            <a:avLst/>
          </a:prstGeom>
        </p:spPr>
      </p:pic>
      <p:pic>
        <p:nvPicPr>
          <p:cNvPr id="8"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948" y="3562201"/>
            <a:ext cx="5545319" cy="333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stretch>
            <a:fillRect/>
          </a:stretch>
        </p:blipFill>
        <p:spPr>
          <a:xfrm>
            <a:off x="4601817" y="4990620"/>
            <a:ext cx="3572566" cy="1609483"/>
          </a:xfrm>
          <a:prstGeom prst="rect">
            <a:avLst/>
          </a:prstGeom>
        </p:spPr>
      </p:pic>
    </p:spTree>
    <p:extLst>
      <p:ext uri="{BB962C8B-B14F-4D97-AF65-F5344CB8AC3E}">
        <p14:creationId xmlns:p14="http://schemas.microsoft.com/office/powerpoint/2010/main" val="381047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2000" fill="hold"/>
                                        <p:tgtEl>
                                          <p:spTgt spid="8"/>
                                        </p:tgtEl>
                                        <p:attrNameLst>
                                          <p:attrName>ppt_x</p:attrName>
                                        </p:attrNameLst>
                                      </p:cBhvr>
                                      <p:tavLst>
                                        <p:tav tm="0">
                                          <p:val>
                                            <p:strVal val="#ppt_x"/>
                                          </p:val>
                                        </p:tav>
                                        <p:tav tm="100000">
                                          <p:val>
                                            <p:strVal val="#ppt_x"/>
                                          </p:val>
                                        </p:tav>
                                      </p:tavLst>
                                    </p:anim>
                                    <p:anim calcmode="lin" valueType="num">
                                      <p:cBhvr additive="base">
                                        <p:cTn id="15" dur="20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2000" fill="hold"/>
                                        <p:tgtEl>
                                          <p:spTgt spid="12"/>
                                        </p:tgtEl>
                                        <p:attrNameLst>
                                          <p:attrName>ppt_x</p:attrName>
                                        </p:attrNameLst>
                                      </p:cBhvr>
                                      <p:tavLst>
                                        <p:tav tm="0">
                                          <p:val>
                                            <p:strVal val="#ppt_x"/>
                                          </p:val>
                                        </p:tav>
                                        <p:tav tm="100000">
                                          <p:val>
                                            <p:strVal val="#ppt_x"/>
                                          </p:val>
                                        </p:tav>
                                      </p:tavLst>
                                    </p:anim>
                                    <p:anim calcmode="lin" valueType="num">
                                      <p:cBhvr additive="base">
                                        <p:cTn id="1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658" y="2476500"/>
            <a:ext cx="8876241" cy="1320800"/>
          </a:xfrm>
        </p:spPr>
        <p:txBody>
          <a:bodyPr>
            <a:normAutofit/>
          </a:bodyPr>
          <a:lstStyle/>
          <a:p>
            <a:r>
              <a:rPr lang="en-US" dirty="0" err="1" smtClean="0">
                <a:solidFill>
                  <a:srgbClr val="0070C0"/>
                </a:solidFill>
              </a:rPr>
              <a:t>Mời</a:t>
            </a:r>
            <a:r>
              <a:rPr lang="en-US" dirty="0" smtClean="0">
                <a:solidFill>
                  <a:srgbClr val="0070C0"/>
                </a:solidFill>
              </a:rPr>
              <a:t> </a:t>
            </a:r>
            <a:r>
              <a:rPr lang="en-US" dirty="0" err="1" smtClean="0">
                <a:solidFill>
                  <a:srgbClr val="0070C0"/>
                </a:solidFill>
              </a:rPr>
              <a:t>các</a:t>
            </a:r>
            <a:r>
              <a:rPr lang="en-US" dirty="0" smtClean="0">
                <a:solidFill>
                  <a:srgbClr val="0070C0"/>
                </a:solidFill>
              </a:rPr>
              <a:t> </a:t>
            </a:r>
            <a:r>
              <a:rPr lang="en-US" dirty="0" err="1" smtClean="0">
                <a:solidFill>
                  <a:srgbClr val="0070C0"/>
                </a:solidFill>
              </a:rPr>
              <a:t>em</a:t>
            </a:r>
            <a:r>
              <a:rPr lang="en-US" dirty="0" smtClean="0">
                <a:solidFill>
                  <a:srgbClr val="0070C0"/>
                </a:solidFill>
              </a:rPr>
              <a:t> </a:t>
            </a:r>
            <a:r>
              <a:rPr lang="en-US" dirty="0" err="1" smtClean="0">
                <a:solidFill>
                  <a:srgbClr val="0070C0"/>
                </a:solidFill>
              </a:rPr>
              <a:t>xem</a:t>
            </a:r>
            <a:r>
              <a:rPr lang="en-US" dirty="0" smtClean="0">
                <a:solidFill>
                  <a:srgbClr val="0070C0"/>
                </a:solidFill>
              </a:rPr>
              <a:t> video </a:t>
            </a:r>
            <a:r>
              <a:rPr lang="en-US" dirty="0" err="1" smtClean="0">
                <a:solidFill>
                  <a:srgbClr val="0070C0"/>
                </a:solidFill>
              </a:rPr>
              <a:t>sau</a:t>
            </a:r>
            <a:r>
              <a:rPr lang="en-US" dirty="0" smtClean="0">
                <a:solidFill>
                  <a:srgbClr val="0070C0"/>
                </a:solidFill>
              </a:rPr>
              <a:t> </a:t>
            </a:r>
            <a:r>
              <a:rPr lang="en-US" dirty="0" err="1" smtClean="0">
                <a:solidFill>
                  <a:srgbClr val="0070C0"/>
                </a:solidFill>
              </a:rPr>
              <a:t>và</a:t>
            </a:r>
            <a:r>
              <a:rPr lang="en-US" dirty="0" smtClean="0">
                <a:solidFill>
                  <a:srgbClr val="0070C0"/>
                </a:solidFill>
              </a:rPr>
              <a:t> </a:t>
            </a:r>
            <a:r>
              <a:rPr lang="en-US" dirty="0" err="1" smtClean="0">
                <a:solidFill>
                  <a:srgbClr val="0070C0"/>
                </a:solidFill>
              </a:rPr>
              <a:t>cho</a:t>
            </a:r>
            <a:r>
              <a:rPr lang="en-US" dirty="0" smtClean="0">
                <a:solidFill>
                  <a:srgbClr val="0070C0"/>
                </a:solidFill>
              </a:rPr>
              <a:t> </a:t>
            </a:r>
            <a:r>
              <a:rPr lang="en-US" dirty="0" err="1" smtClean="0">
                <a:solidFill>
                  <a:srgbClr val="0070C0"/>
                </a:solidFill>
              </a:rPr>
              <a:t>biết</a:t>
            </a:r>
            <a:r>
              <a:rPr lang="en-US" dirty="0" smtClean="0">
                <a:solidFill>
                  <a:srgbClr val="0070C0"/>
                </a:solidFill>
              </a:rPr>
              <a:t> </a:t>
            </a:r>
            <a:r>
              <a:rPr lang="en-US" dirty="0" err="1" smtClean="0">
                <a:solidFill>
                  <a:srgbClr val="0070C0"/>
                </a:solidFill>
              </a:rPr>
              <a:t>sự</a:t>
            </a:r>
            <a:r>
              <a:rPr lang="en-US" dirty="0" smtClean="0">
                <a:solidFill>
                  <a:srgbClr val="0070C0"/>
                </a:solidFill>
              </a:rPr>
              <a:t> </a:t>
            </a:r>
            <a:r>
              <a:rPr lang="en-US" dirty="0" err="1" smtClean="0">
                <a:solidFill>
                  <a:srgbClr val="0070C0"/>
                </a:solidFill>
              </a:rPr>
              <a:t>vật</a:t>
            </a:r>
            <a:r>
              <a:rPr lang="en-US" dirty="0" smtClean="0">
                <a:solidFill>
                  <a:srgbClr val="0070C0"/>
                </a:solidFill>
              </a:rPr>
              <a:t> </a:t>
            </a:r>
            <a:r>
              <a:rPr lang="en-US" dirty="0" err="1" smtClean="0">
                <a:solidFill>
                  <a:srgbClr val="0070C0"/>
                </a:solidFill>
              </a:rPr>
              <a:t>nào</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nhắc</a:t>
            </a:r>
            <a:r>
              <a:rPr lang="en-US" dirty="0" smtClean="0">
                <a:solidFill>
                  <a:srgbClr val="0070C0"/>
                </a:solidFill>
              </a:rPr>
              <a:t> </a:t>
            </a:r>
            <a:r>
              <a:rPr lang="en-US" dirty="0" err="1" smtClean="0">
                <a:solidFill>
                  <a:srgbClr val="0070C0"/>
                </a:solidFill>
              </a:rPr>
              <a:t>đến</a:t>
            </a:r>
            <a:r>
              <a:rPr lang="en-US" dirty="0" smtClean="0">
                <a:solidFill>
                  <a:srgbClr val="0070C0"/>
                </a:solidFill>
              </a:rPr>
              <a:t> </a:t>
            </a:r>
            <a:r>
              <a:rPr lang="en-US" dirty="0" err="1" smtClean="0">
                <a:solidFill>
                  <a:srgbClr val="0070C0"/>
                </a:solidFill>
              </a:rPr>
              <a:t>trong</a:t>
            </a:r>
            <a:r>
              <a:rPr lang="en-US" dirty="0" smtClean="0">
                <a:solidFill>
                  <a:srgbClr val="0070C0"/>
                </a:solidFill>
              </a:rPr>
              <a:t> </a:t>
            </a:r>
            <a:r>
              <a:rPr lang="en-US" dirty="0" err="1" smtClean="0">
                <a:solidFill>
                  <a:srgbClr val="0070C0"/>
                </a:solidFill>
              </a:rPr>
              <a:t>bài</a:t>
            </a:r>
            <a:r>
              <a:rPr lang="en-US" dirty="0" smtClean="0">
                <a:solidFill>
                  <a:srgbClr val="0070C0"/>
                </a:solidFill>
              </a:rPr>
              <a:t> </a:t>
            </a:r>
            <a:r>
              <a:rPr lang="en-US" dirty="0" err="1" smtClean="0">
                <a:solidFill>
                  <a:srgbClr val="0070C0"/>
                </a:solidFill>
              </a:rPr>
              <a:t>hát</a:t>
            </a:r>
            <a:r>
              <a:rPr lang="en-US" dirty="0" smtClean="0">
                <a:solidFill>
                  <a:srgbClr val="0070C0"/>
                </a:solidFill>
              </a:rPr>
              <a:t> </a:t>
            </a:r>
            <a:r>
              <a:rPr lang="en-US" dirty="0" err="1" smtClean="0">
                <a:solidFill>
                  <a:srgbClr val="0070C0"/>
                </a:solidFill>
              </a:rPr>
              <a:t>nhé</a:t>
            </a:r>
            <a:r>
              <a:rPr lang="en-US" dirty="0" smtClean="0">
                <a:solidFill>
                  <a:srgbClr val="0070C0"/>
                </a:solidFill>
              </a:rPr>
              <a:t>!</a:t>
            </a:r>
            <a:endParaRPr lang="en-US" dirty="0">
              <a:solidFill>
                <a:srgbClr val="0070C0"/>
              </a:solidFill>
            </a:endParaRPr>
          </a:p>
        </p:txBody>
      </p:sp>
    </p:spTree>
    <p:extLst>
      <p:ext uri="{BB962C8B-B14F-4D97-AF65-F5344CB8AC3E}">
        <p14:creationId xmlns:p14="http://schemas.microsoft.com/office/powerpoint/2010/main" val="2913612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20792"/>
          </a:xfrm>
        </p:spPr>
        <p:txBody>
          <a:bodyPr>
            <a:normAutofit/>
          </a:bodyPr>
          <a:lstStyle/>
          <a:p>
            <a:pPr algn="just"/>
            <a:r>
              <a:rPr lang="en-US" sz="2000" dirty="0" smtClean="0">
                <a:solidFill>
                  <a:srgbClr val="002060"/>
                </a:solidFill>
              </a:rPr>
              <a:t>	</a:t>
            </a:r>
            <a:r>
              <a:rPr lang="en-US" sz="2000" dirty="0" err="1" smtClean="0">
                <a:solidFill>
                  <a:srgbClr val="002060"/>
                </a:solidFill>
              </a:rPr>
              <a:t>Hôm</a:t>
            </a:r>
            <a:r>
              <a:rPr lang="en-US" sz="2000" dirty="0" smtClean="0">
                <a:solidFill>
                  <a:srgbClr val="002060"/>
                </a:solidFill>
              </a:rPr>
              <a:t> nay, </a:t>
            </a:r>
            <a:r>
              <a:rPr lang="en-US" sz="2000" dirty="0" err="1" smtClean="0">
                <a:solidFill>
                  <a:srgbClr val="002060"/>
                </a:solidFill>
              </a:rPr>
              <a:t>để</a:t>
            </a:r>
            <a:r>
              <a:rPr lang="en-US" sz="2000" dirty="0" smtClean="0">
                <a:solidFill>
                  <a:srgbClr val="002060"/>
                </a:solidFill>
              </a:rPr>
              <a:t> </a:t>
            </a:r>
            <a:r>
              <a:rPr lang="en-US" sz="2000" dirty="0" err="1" smtClean="0">
                <a:solidFill>
                  <a:srgbClr val="002060"/>
                </a:solidFill>
              </a:rPr>
              <a:t>tiếp</a:t>
            </a:r>
            <a:r>
              <a:rPr lang="en-US" sz="2000" dirty="0" smtClean="0">
                <a:solidFill>
                  <a:srgbClr val="002060"/>
                </a:solidFill>
              </a:rPr>
              <a:t> </a:t>
            </a:r>
            <a:r>
              <a:rPr lang="en-US" sz="2000" dirty="0" err="1" smtClean="0">
                <a:solidFill>
                  <a:srgbClr val="002060"/>
                </a:solidFill>
              </a:rPr>
              <a:t>tục</a:t>
            </a:r>
            <a:r>
              <a:rPr lang="en-US" sz="2000" dirty="0" smtClean="0">
                <a:solidFill>
                  <a:srgbClr val="002060"/>
                </a:solidFill>
              </a:rPr>
              <a:t> </a:t>
            </a:r>
            <a:r>
              <a:rPr lang="en-US" sz="2000" dirty="0" err="1" smtClean="0">
                <a:solidFill>
                  <a:srgbClr val="002060"/>
                </a:solidFill>
              </a:rPr>
              <a:t>củng</a:t>
            </a:r>
            <a:r>
              <a:rPr lang="en-US" sz="2000" dirty="0" smtClean="0">
                <a:solidFill>
                  <a:srgbClr val="002060"/>
                </a:solidFill>
              </a:rPr>
              <a:t> </a:t>
            </a:r>
            <a:r>
              <a:rPr lang="en-US" sz="2000" dirty="0" err="1" smtClean="0">
                <a:solidFill>
                  <a:srgbClr val="002060"/>
                </a:solidFill>
              </a:rPr>
              <a:t>cố</a:t>
            </a:r>
            <a:r>
              <a:rPr lang="en-US" sz="2000" dirty="0" smtClean="0">
                <a:solidFill>
                  <a:srgbClr val="002060"/>
                </a:solidFill>
              </a:rPr>
              <a:t> </a:t>
            </a:r>
            <a:r>
              <a:rPr lang="en-US" sz="2000" dirty="0" err="1" smtClean="0">
                <a:solidFill>
                  <a:srgbClr val="002060"/>
                </a:solidFill>
              </a:rPr>
              <a:t>kiến</a:t>
            </a:r>
            <a:r>
              <a:rPr lang="en-US" sz="2000" dirty="0" smtClean="0">
                <a:solidFill>
                  <a:srgbClr val="002060"/>
                </a:solidFill>
              </a:rPr>
              <a:t> </a:t>
            </a:r>
            <a:r>
              <a:rPr lang="en-US" sz="2000" dirty="0" err="1" smtClean="0">
                <a:solidFill>
                  <a:srgbClr val="002060"/>
                </a:solidFill>
              </a:rPr>
              <a:t>thức</a:t>
            </a:r>
            <a:r>
              <a:rPr lang="en-US" sz="2000" dirty="0" smtClean="0">
                <a:solidFill>
                  <a:srgbClr val="002060"/>
                </a:solidFill>
              </a:rPr>
              <a:t> </a:t>
            </a:r>
            <a:r>
              <a:rPr lang="en-US" sz="2000" dirty="0" err="1" smtClean="0">
                <a:solidFill>
                  <a:srgbClr val="002060"/>
                </a:solidFill>
              </a:rPr>
              <a:t>về</a:t>
            </a:r>
            <a:r>
              <a:rPr lang="en-US" sz="2000" dirty="0" smtClean="0">
                <a:solidFill>
                  <a:srgbClr val="002060"/>
                </a:solidFill>
              </a:rPr>
              <a:t> </a:t>
            </a:r>
            <a:r>
              <a:rPr lang="en-US" sz="2000" dirty="0" err="1" smtClean="0">
                <a:solidFill>
                  <a:srgbClr val="002060"/>
                </a:solidFill>
              </a:rPr>
              <a:t>thể</a:t>
            </a:r>
            <a:r>
              <a:rPr lang="en-US" sz="2000" dirty="0" smtClean="0">
                <a:solidFill>
                  <a:srgbClr val="002060"/>
                </a:solidFill>
              </a:rPr>
              <a:t> </a:t>
            </a:r>
            <a:r>
              <a:rPr lang="en-US" sz="2000" dirty="0" err="1" smtClean="0">
                <a:solidFill>
                  <a:srgbClr val="002060"/>
                </a:solidFill>
              </a:rPr>
              <a:t>loại</a:t>
            </a:r>
            <a:r>
              <a:rPr lang="en-US" sz="2000" dirty="0" smtClean="0">
                <a:solidFill>
                  <a:srgbClr val="002060"/>
                </a:solidFill>
              </a:rPr>
              <a:t> </a:t>
            </a:r>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r>
              <a:rPr lang="en-US" sz="2000" dirty="0" smtClean="0">
                <a:solidFill>
                  <a:srgbClr val="002060"/>
                </a:solidFill>
              </a:rPr>
              <a:t>, </a:t>
            </a:r>
            <a:r>
              <a:rPr lang="en-US" sz="2000" dirty="0" err="1" smtClean="0">
                <a:solidFill>
                  <a:srgbClr val="002060"/>
                </a:solidFill>
              </a:rPr>
              <a:t>chúng</a:t>
            </a:r>
            <a:r>
              <a:rPr lang="en-US" sz="2000" dirty="0" smtClean="0">
                <a:solidFill>
                  <a:srgbClr val="002060"/>
                </a:solidFill>
              </a:rPr>
              <a:t> ta </a:t>
            </a:r>
            <a:r>
              <a:rPr lang="en-US" sz="2000" dirty="0" err="1" smtClean="0">
                <a:solidFill>
                  <a:srgbClr val="002060"/>
                </a:solidFill>
              </a:rPr>
              <a:t>sẽ</a:t>
            </a:r>
            <a:r>
              <a:rPr lang="en-US" sz="2000" dirty="0" smtClean="0">
                <a:solidFill>
                  <a:srgbClr val="002060"/>
                </a:solidFill>
              </a:rPr>
              <a:t> </a:t>
            </a:r>
            <a:r>
              <a:rPr lang="en-US" sz="2000" dirty="0" err="1" smtClean="0">
                <a:solidFill>
                  <a:srgbClr val="002060"/>
                </a:solidFill>
              </a:rPr>
              <a:t>tiếp</a:t>
            </a:r>
            <a:r>
              <a:rPr lang="en-US" sz="2000" dirty="0" smtClean="0">
                <a:solidFill>
                  <a:srgbClr val="002060"/>
                </a:solidFill>
              </a:rPr>
              <a:t> </a:t>
            </a:r>
            <a:r>
              <a:rPr lang="en-US" sz="2000" dirty="0" err="1" smtClean="0">
                <a:solidFill>
                  <a:srgbClr val="002060"/>
                </a:solidFill>
              </a:rPr>
              <a:t>tục</a:t>
            </a:r>
            <a:r>
              <a:rPr lang="en-US" sz="2000" dirty="0" smtClean="0">
                <a:solidFill>
                  <a:srgbClr val="002060"/>
                </a:solidFill>
              </a:rPr>
              <a:t> </a:t>
            </a:r>
            <a:r>
              <a:rPr lang="en-US" sz="2000" dirty="0" err="1" smtClean="0">
                <a:solidFill>
                  <a:srgbClr val="002060"/>
                </a:solidFill>
              </a:rPr>
              <a:t>tìm</a:t>
            </a:r>
            <a:r>
              <a:rPr lang="en-US" sz="2000" dirty="0" smtClean="0">
                <a:solidFill>
                  <a:srgbClr val="002060"/>
                </a:solidFill>
              </a:rPr>
              <a:t> </a:t>
            </a:r>
            <a:r>
              <a:rPr lang="en-US" sz="2000" dirty="0" err="1" smtClean="0">
                <a:solidFill>
                  <a:srgbClr val="002060"/>
                </a:solidFill>
              </a:rPr>
              <a:t>hiểu</a:t>
            </a:r>
            <a:r>
              <a:rPr lang="en-US" sz="2000" dirty="0" smtClean="0">
                <a:solidFill>
                  <a:srgbClr val="002060"/>
                </a:solidFill>
              </a:rPr>
              <a:t> </a:t>
            </a:r>
            <a:r>
              <a:rPr lang="en-US" sz="2000" dirty="0" err="1" smtClean="0">
                <a:solidFill>
                  <a:srgbClr val="002060"/>
                </a:solidFill>
              </a:rPr>
              <a:t>một</a:t>
            </a:r>
            <a:r>
              <a:rPr lang="en-US" sz="2000" dirty="0" smtClean="0">
                <a:solidFill>
                  <a:srgbClr val="002060"/>
                </a:solidFill>
              </a:rPr>
              <a:t> </a:t>
            </a:r>
            <a:r>
              <a:rPr lang="en-US" sz="2000" dirty="0" err="1" smtClean="0">
                <a:solidFill>
                  <a:srgbClr val="002060"/>
                </a:solidFill>
              </a:rPr>
              <a:t>truyện</a:t>
            </a:r>
            <a:r>
              <a:rPr lang="en-US" sz="2000" dirty="0" smtClean="0">
                <a:solidFill>
                  <a:srgbClr val="002060"/>
                </a:solidFill>
              </a:rPr>
              <a:t> </a:t>
            </a:r>
            <a:r>
              <a:rPr lang="en-US" sz="2000" dirty="0" err="1" smtClean="0">
                <a:solidFill>
                  <a:srgbClr val="002060"/>
                </a:solidFill>
              </a:rPr>
              <a:t>mang</a:t>
            </a:r>
            <a:r>
              <a:rPr lang="en-US" sz="2000" dirty="0" smtClean="0">
                <a:solidFill>
                  <a:srgbClr val="002060"/>
                </a:solidFill>
              </a:rPr>
              <a:t> </a:t>
            </a:r>
            <a:r>
              <a:rPr lang="en-US" sz="2000" dirty="0" err="1" smtClean="0">
                <a:solidFill>
                  <a:srgbClr val="002060"/>
                </a:solidFill>
              </a:rPr>
              <a:t>đậm</a:t>
            </a:r>
            <a:r>
              <a:rPr lang="en-US" sz="2000" dirty="0" smtClean="0">
                <a:solidFill>
                  <a:srgbClr val="002060"/>
                </a:solidFill>
              </a:rPr>
              <a:t> </a:t>
            </a:r>
            <a:r>
              <a:rPr lang="en-US" sz="2000" dirty="0" err="1" smtClean="0">
                <a:solidFill>
                  <a:srgbClr val="002060"/>
                </a:solidFill>
              </a:rPr>
              <a:t>dấu</a:t>
            </a:r>
            <a:r>
              <a:rPr lang="en-US" sz="2000" dirty="0" smtClean="0">
                <a:solidFill>
                  <a:srgbClr val="002060"/>
                </a:solidFill>
              </a:rPr>
              <a:t> </a:t>
            </a:r>
            <a:r>
              <a:rPr lang="en-US" sz="2000" dirty="0" err="1" smtClean="0">
                <a:solidFill>
                  <a:srgbClr val="002060"/>
                </a:solidFill>
              </a:rPr>
              <a:t>ấn</a:t>
            </a:r>
            <a:r>
              <a:rPr lang="en-US" sz="2000" dirty="0" smtClean="0">
                <a:solidFill>
                  <a:srgbClr val="002060"/>
                </a:solidFill>
              </a:rPr>
              <a:t> </a:t>
            </a:r>
            <a:r>
              <a:rPr lang="en-US" sz="2000" dirty="0" err="1" smtClean="0">
                <a:solidFill>
                  <a:srgbClr val="002060"/>
                </a:solidFill>
              </a:rPr>
              <a:t>của</a:t>
            </a:r>
            <a:r>
              <a:rPr lang="en-US" sz="2000" dirty="0" smtClean="0">
                <a:solidFill>
                  <a:srgbClr val="002060"/>
                </a:solidFill>
              </a:rPr>
              <a:t> </a:t>
            </a:r>
            <a:r>
              <a:rPr lang="en-US" sz="2000" dirty="0" err="1" smtClean="0">
                <a:solidFill>
                  <a:srgbClr val="002060"/>
                </a:solidFill>
              </a:rPr>
              <a:t>đời</a:t>
            </a:r>
            <a:r>
              <a:rPr lang="en-US" sz="2000" dirty="0" smtClean="0">
                <a:solidFill>
                  <a:srgbClr val="002060"/>
                </a:solidFill>
              </a:rPr>
              <a:t> </a:t>
            </a:r>
            <a:r>
              <a:rPr lang="en-US" sz="2000" dirty="0" err="1" smtClean="0">
                <a:solidFill>
                  <a:srgbClr val="002060"/>
                </a:solidFill>
              </a:rPr>
              <a:t>sống</a:t>
            </a:r>
            <a:r>
              <a:rPr lang="en-US" sz="2000" dirty="0" smtClean="0">
                <a:solidFill>
                  <a:srgbClr val="002060"/>
                </a:solidFill>
              </a:rPr>
              <a:t> văn </a:t>
            </a:r>
            <a:r>
              <a:rPr lang="en-US" sz="2000" dirty="0" err="1" smtClean="0">
                <a:solidFill>
                  <a:srgbClr val="002060"/>
                </a:solidFill>
              </a:rPr>
              <a:t>hóa</a:t>
            </a:r>
            <a:r>
              <a:rPr lang="en-US" sz="2000" dirty="0" smtClean="0">
                <a:solidFill>
                  <a:srgbClr val="002060"/>
                </a:solidFill>
              </a:rPr>
              <a:t> </a:t>
            </a:r>
            <a:r>
              <a:rPr lang="en-US" sz="2000" dirty="0" err="1" smtClean="0">
                <a:solidFill>
                  <a:srgbClr val="002060"/>
                </a:solidFill>
              </a:rPr>
              <a:t>và</a:t>
            </a:r>
            <a:r>
              <a:rPr lang="en-US" sz="2000" dirty="0" smtClean="0">
                <a:solidFill>
                  <a:srgbClr val="002060"/>
                </a:solidFill>
              </a:rPr>
              <a:t> </a:t>
            </a:r>
            <a:r>
              <a:rPr lang="en-US" sz="2000" dirty="0" err="1" smtClean="0">
                <a:solidFill>
                  <a:srgbClr val="002060"/>
                </a:solidFill>
              </a:rPr>
              <a:t>tinh</a:t>
            </a:r>
            <a:r>
              <a:rPr lang="en-US" sz="2000" dirty="0" smtClean="0">
                <a:solidFill>
                  <a:srgbClr val="002060"/>
                </a:solidFill>
              </a:rPr>
              <a:t> </a:t>
            </a:r>
            <a:r>
              <a:rPr lang="en-US" sz="2000" dirty="0" err="1" smtClean="0">
                <a:solidFill>
                  <a:srgbClr val="002060"/>
                </a:solidFill>
              </a:rPr>
              <a:t>thần</a:t>
            </a:r>
            <a:r>
              <a:rPr lang="en-US" sz="2000" dirty="0" smtClean="0">
                <a:solidFill>
                  <a:srgbClr val="002060"/>
                </a:solidFill>
              </a:rPr>
              <a:t> </a:t>
            </a:r>
            <a:r>
              <a:rPr lang="en-US" sz="2000" dirty="0" err="1" smtClean="0">
                <a:solidFill>
                  <a:srgbClr val="002060"/>
                </a:solidFill>
              </a:rPr>
              <a:t>người</a:t>
            </a:r>
            <a:r>
              <a:rPr lang="en-US" sz="2000" dirty="0" smtClean="0">
                <a:solidFill>
                  <a:srgbClr val="002060"/>
                </a:solidFill>
              </a:rPr>
              <a:t> </a:t>
            </a:r>
            <a:r>
              <a:rPr lang="en-US" sz="2000" dirty="0" err="1" smtClean="0">
                <a:solidFill>
                  <a:srgbClr val="002060"/>
                </a:solidFill>
              </a:rPr>
              <a:t>Việt</a:t>
            </a:r>
            <a:r>
              <a:rPr lang="en-US" sz="2000" dirty="0" smtClean="0">
                <a:solidFill>
                  <a:srgbClr val="002060"/>
                </a:solidFill>
              </a:rPr>
              <a:t> Nam.</a:t>
            </a:r>
            <a:endParaRPr lang="en-US" sz="2000" dirty="0">
              <a:solidFill>
                <a:srgbClr val="002060"/>
              </a:solidFill>
            </a:endParaRPr>
          </a:p>
        </p:txBody>
      </p:sp>
      <p:sp>
        <p:nvSpPr>
          <p:cNvPr id="3" name="Content Placeholder 2"/>
          <p:cNvSpPr>
            <a:spLocks noGrp="1"/>
          </p:cNvSpPr>
          <p:nvPr>
            <p:ph idx="1"/>
          </p:nvPr>
        </p:nvSpPr>
        <p:spPr>
          <a:xfrm>
            <a:off x="1909277" y="2314322"/>
            <a:ext cx="6784515" cy="608490"/>
          </a:xfrm>
        </p:spPr>
        <p:txBody>
          <a:bodyPr>
            <a:noAutofit/>
          </a:bodyPr>
          <a:lstStyle/>
          <a:p>
            <a:r>
              <a:rPr lang="en-US" sz="2800" dirty="0" err="1" smtClean="0">
                <a:solidFill>
                  <a:srgbClr val="002060"/>
                </a:solidFill>
              </a:rPr>
              <a:t>Truyền</a:t>
            </a:r>
            <a:r>
              <a:rPr lang="en-US" sz="2800" dirty="0" smtClean="0">
                <a:solidFill>
                  <a:srgbClr val="002060"/>
                </a:solidFill>
              </a:rPr>
              <a:t> </a:t>
            </a:r>
            <a:r>
              <a:rPr lang="en-US" sz="2800" dirty="0" err="1" smtClean="0">
                <a:solidFill>
                  <a:srgbClr val="002060"/>
                </a:solidFill>
              </a:rPr>
              <a:t>thuyết</a:t>
            </a:r>
            <a:r>
              <a:rPr lang="en-US" sz="2800" dirty="0" smtClean="0">
                <a:solidFill>
                  <a:srgbClr val="002060"/>
                </a:solidFill>
              </a:rPr>
              <a:t>: </a:t>
            </a:r>
            <a:r>
              <a:rPr lang="en-US" sz="2800" b="1" dirty="0" err="1" smtClean="0">
                <a:solidFill>
                  <a:srgbClr val="FF0000"/>
                </a:solidFill>
              </a:rPr>
              <a:t>Bánh</a:t>
            </a:r>
            <a:r>
              <a:rPr lang="en-US" sz="2800" b="1" dirty="0" smtClean="0">
                <a:solidFill>
                  <a:srgbClr val="FF0000"/>
                </a:solidFill>
              </a:rPr>
              <a:t> </a:t>
            </a:r>
            <a:r>
              <a:rPr lang="en-US" sz="2800" b="1" dirty="0" err="1" smtClean="0">
                <a:solidFill>
                  <a:srgbClr val="FF0000"/>
                </a:solidFill>
              </a:rPr>
              <a:t>chưng</a:t>
            </a:r>
            <a:r>
              <a:rPr lang="en-US" sz="2800" b="1" dirty="0" smtClean="0">
                <a:solidFill>
                  <a:srgbClr val="FF0000"/>
                </a:solidFill>
              </a:rPr>
              <a:t>, </a:t>
            </a:r>
            <a:r>
              <a:rPr lang="en-US" sz="2800" b="1" dirty="0" err="1" smtClean="0">
                <a:solidFill>
                  <a:srgbClr val="FF0000"/>
                </a:solidFill>
              </a:rPr>
              <a:t>bánh</a:t>
            </a:r>
            <a:r>
              <a:rPr lang="en-US" sz="2800" b="1" dirty="0" smtClean="0">
                <a:solidFill>
                  <a:srgbClr val="FF0000"/>
                </a:solidFill>
              </a:rPr>
              <a:t> </a:t>
            </a:r>
            <a:r>
              <a:rPr lang="en-US" sz="2800" b="1" dirty="0" err="1" smtClean="0">
                <a:solidFill>
                  <a:srgbClr val="FF0000"/>
                </a:solidFill>
              </a:rPr>
              <a:t>giầy</a:t>
            </a:r>
            <a:endParaRPr lang="en-US" sz="2800" b="1" dirty="0">
              <a:solidFill>
                <a:srgbClr val="FF0000"/>
              </a:solidFill>
            </a:endParaRPr>
          </a:p>
        </p:txBody>
      </p:sp>
      <p:pic>
        <p:nvPicPr>
          <p:cNvPr id="4" name="Picture 3"/>
          <p:cNvPicPr>
            <a:picLocks noChangeAspect="1"/>
          </p:cNvPicPr>
          <p:nvPr/>
        </p:nvPicPr>
        <p:blipFill>
          <a:blip r:embed="rId2"/>
          <a:stretch>
            <a:fillRect/>
          </a:stretch>
        </p:blipFill>
        <p:spPr>
          <a:xfrm>
            <a:off x="15131" y="3792354"/>
            <a:ext cx="6164288" cy="3065646"/>
          </a:xfrm>
          <a:prstGeom prst="rect">
            <a:avLst/>
          </a:prstGeom>
        </p:spPr>
      </p:pic>
      <p:pic>
        <p:nvPicPr>
          <p:cNvPr id="5" name="Picture 4"/>
          <p:cNvPicPr>
            <a:picLocks noChangeAspect="1"/>
          </p:cNvPicPr>
          <p:nvPr/>
        </p:nvPicPr>
        <p:blipFill>
          <a:blip r:embed="rId3"/>
          <a:stretch>
            <a:fillRect/>
          </a:stretch>
        </p:blipFill>
        <p:spPr>
          <a:xfrm>
            <a:off x="6179419" y="3792354"/>
            <a:ext cx="6012580" cy="3065646"/>
          </a:xfrm>
          <a:prstGeom prst="rect">
            <a:avLst/>
          </a:prstGeom>
        </p:spPr>
      </p:pic>
    </p:spTree>
    <p:extLst>
      <p:ext uri="{BB962C8B-B14F-4D97-AF65-F5344CB8AC3E}">
        <p14:creationId xmlns:p14="http://schemas.microsoft.com/office/powerpoint/2010/main" val="336086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643493" y="650965"/>
            <a:ext cx="6637866" cy="1272723"/>
          </a:xfrm>
        </p:spPr>
        <p:txBody>
          <a:bodyPr>
            <a:noAutofit/>
          </a:bodyPr>
          <a:lstStyle/>
          <a:p>
            <a:pPr marL="0" indent="0">
              <a:buNone/>
            </a:pPr>
            <a:r>
              <a:rPr lang="en-US" sz="2400" dirty="0" err="1" smtClean="0">
                <a:solidFill>
                  <a:srgbClr val="002060"/>
                </a:solidFill>
              </a:rPr>
              <a:t>Đọc</a:t>
            </a:r>
            <a:r>
              <a:rPr lang="en-US" sz="2400" dirty="0" smtClean="0">
                <a:solidFill>
                  <a:srgbClr val="002060"/>
                </a:solidFill>
              </a:rPr>
              <a:t> </a:t>
            </a:r>
            <a:r>
              <a:rPr lang="en-US" sz="2400" dirty="0" err="1" smtClean="0">
                <a:solidFill>
                  <a:srgbClr val="002060"/>
                </a:solidFill>
              </a:rPr>
              <a:t>mở</a:t>
            </a:r>
            <a:r>
              <a:rPr lang="en-US" sz="2400" dirty="0" smtClean="0">
                <a:solidFill>
                  <a:srgbClr val="002060"/>
                </a:solidFill>
              </a:rPr>
              <a:t> </a:t>
            </a:r>
            <a:r>
              <a:rPr lang="en-US" sz="2400" dirty="0" err="1" smtClean="0">
                <a:solidFill>
                  <a:srgbClr val="002060"/>
                </a:solidFill>
              </a:rPr>
              <a:t>rộng</a:t>
            </a:r>
            <a:r>
              <a:rPr lang="en-US" sz="2400" dirty="0" smtClean="0">
                <a:solidFill>
                  <a:srgbClr val="002060"/>
                </a:solidFill>
              </a:rPr>
              <a:t> </a:t>
            </a:r>
            <a:r>
              <a:rPr lang="en-US" sz="2400" dirty="0" err="1" smtClean="0">
                <a:solidFill>
                  <a:srgbClr val="002060"/>
                </a:solidFill>
              </a:rPr>
              <a:t>theo</a:t>
            </a:r>
            <a:r>
              <a:rPr lang="en-US" sz="2400" dirty="0" smtClean="0">
                <a:solidFill>
                  <a:srgbClr val="002060"/>
                </a:solidFill>
              </a:rPr>
              <a:t> </a:t>
            </a:r>
            <a:r>
              <a:rPr lang="en-US" sz="2400" dirty="0" err="1" smtClean="0">
                <a:solidFill>
                  <a:srgbClr val="002060"/>
                </a:solidFill>
              </a:rPr>
              <a:t>thể</a:t>
            </a:r>
            <a:r>
              <a:rPr lang="en-US" sz="2400" dirty="0" smtClean="0">
                <a:solidFill>
                  <a:srgbClr val="002060"/>
                </a:solidFill>
              </a:rPr>
              <a:t> </a:t>
            </a:r>
            <a:r>
              <a:rPr lang="en-US" sz="2400" dirty="0" err="1" smtClean="0">
                <a:solidFill>
                  <a:srgbClr val="002060"/>
                </a:solidFill>
              </a:rPr>
              <a:t>loại</a:t>
            </a:r>
            <a:r>
              <a:rPr lang="en-US" sz="2400" dirty="0" smtClean="0">
                <a:solidFill>
                  <a:srgbClr val="002060"/>
                </a:solidFill>
              </a:rPr>
              <a:t>: </a:t>
            </a:r>
          </a:p>
          <a:p>
            <a:pPr marL="0" indent="0">
              <a:buNone/>
            </a:pPr>
            <a:r>
              <a:rPr lang="en-US" sz="2800" b="1" dirty="0" smtClean="0">
                <a:solidFill>
                  <a:srgbClr val="FF0000"/>
                </a:solidFill>
              </a:rPr>
              <a:t>                    BÁNH CHƯNG, BÁNH GIẦY</a:t>
            </a:r>
            <a:endParaRPr lang="en-US" sz="2800" b="1" dirty="0">
              <a:solidFill>
                <a:srgbClr val="FF0000"/>
              </a:solidFill>
            </a:endParaRPr>
          </a:p>
        </p:txBody>
      </p:sp>
      <p:sp>
        <p:nvSpPr>
          <p:cNvPr id="5" name="Title 1"/>
          <p:cNvSpPr txBox="1">
            <a:spLocks/>
          </p:cNvSpPr>
          <p:nvPr/>
        </p:nvSpPr>
        <p:spPr>
          <a:xfrm>
            <a:off x="1087276" y="2737438"/>
            <a:ext cx="8767923" cy="176344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solidFill>
                  <a:srgbClr val="002060"/>
                </a:solidFill>
              </a:rPr>
              <a:t>	</a:t>
            </a:r>
            <a:r>
              <a:rPr lang="en-US" sz="2400" dirty="0" err="1" smtClean="0">
                <a:solidFill>
                  <a:srgbClr val="002060"/>
                </a:solidFill>
              </a:rPr>
              <a:t>Trọng</a:t>
            </a:r>
            <a:r>
              <a:rPr lang="en-US" sz="2400" dirty="0" smtClean="0">
                <a:solidFill>
                  <a:srgbClr val="002060"/>
                </a:solidFill>
              </a:rPr>
              <a:t> </a:t>
            </a:r>
            <a:r>
              <a:rPr lang="en-US" sz="2400" dirty="0" err="1" smtClean="0">
                <a:solidFill>
                  <a:srgbClr val="002060"/>
                </a:solidFill>
              </a:rPr>
              <a:t>tâm</a:t>
            </a:r>
            <a:r>
              <a:rPr lang="en-US" sz="2400" dirty="0" smtClean="0">
                <a:solidFill>
                  <a:srgbClr val="002060"/>
                </a:solidFill>
              </a:rPr>
              <a:t> </a:t>
            </a:r>
            <a:r>
              <a:rPr lang="en-US" sz="2400" dirty="0" err="1" smtClean="0">
                <a:solidFill>
                  <a:srgbClr val="002060"/>
                </a:solidFill>
              </a:rPr>
              <a:t>chính</a:t>
            </a:r>
            <a:r>
              <a:rPr lang="en-US" sz="2400" dirty="0" smtClean="0">
                <a:solidFill>
                  <a:srgbClr val="002060"/>
                </a:solidFill>
              </a:rPr>
              <a:t> </a:t>
            </a:r>
            <a:r>
              <a:rPr lang="en-US" sz="2400" dirty="0" err="1" smtClean="0">
                <a:solidFill>
                  <a:srgbClr val="002060"/>
                </a:solidFill>
              </a:rPr>
              <a:t>của</a:t>
            </a:r>
            <a:r>
              <a:rPr lang="en-US" sz="2400" dirty="0" smtClean="0">
                <a:solidFill>
                  <a:srgbClr val="002060"/>
                </a:solidFill>
              </a:rPr>
              <a:t> </a:t>
            </a:r>
            <a:r>
              <a:rPr lang="en-US" sz="2400" dirty="0" err="1" smtClean="0">
                <a:solidFill>
                  <a:srgbClr val="002060"/>
                </a:solidFill>
              </a:rPr>
              <a:t>bài</a:t>
            </a:r>
            <a:r>
              <a:rPr lang="en-US" sz="2400" dirty="0" smtClean="0">
                <a:solidFill>
                  <a:srgbClr val="002060"/>
                </a:solidFill>
              </a:rPr>
              <a:t> </a:t>
            </a:r>
            <a:r>
              <a:rPr lang="en-US" sz="2400" dirty="0" err="1" smtClean="0">
                <a:solidFill>
                  <a:srgbClr val="002060"/>
                </a:solidFill>
              </a:rPr>
              <a:t>học</a:t>
            </a:r>
            <a:r>
              <a:rPr lang="en-US" sz="2400" dirty="0" smtClean="0">
                <a:solidFill>
                  <a:srgbClr val="002060"/>
                </a:solidFill>
              </a:rPr>
              <a:t> </a:t>
            </a:r>
            <a:r>
              <a:rPr lang="en-US" sz="2400" dirty="0" err="1" smtClean="0">
                <a:solidFill>
                  <a:srgbClr val="002060"/>
                </a:solidFill>
              </a:rPr>
              <a:t>là</a:t>
            </a:r>
            <a:r>
              <a:rPr lang="en-US" sz="2400" dirty="0" smtClean="0">
                <a:solidFill>
                  <a:srgbClr val="002060"/>
                </a:solidFill>
              </a:rPr>
              <a:t> </a:t>
            </a:r>
            <a:r>
              <a:rPr lang="en-US" sz="2400" dirty="0" err="1" smtClean="0">
                <a:solidFill>
                  <a:srgbClr val="002060"/>
                </a:solidFill>
              </a:rPr>
              <a:t>mở</a:t>
            </a:r>
            <a:r>
              <a:rPr lang="en-US" sz="2400" dirty="0" smtClean="0">
                <a:solidFill>
                  <a:srgbClr val="002060"/>
                </a:solidFill>
              </a:rPr>
              <a:t> </a:t>
            </a:r>
            <a:r>
              <a:rPr lang="en-US" sz="2400" dirty="0" err="1" smtClean="0">
                <a:solidFill>
                  <a:srgbClr val="002060"/>
                </a:solidFill>
              </a:rPr>
              <a:t>rộng</a:t>
            </a:r>
            <a:r>
              <a:rPr lang="en-US" sz="2400" dirty="0" smtClean="0">
                <a:solidFill>
                  <a:srgbClr val="002060"/>
                </a:solidFill>
              </a:rPr>
              <a:t> </a:t>
            </a:r>
            <a:r>
              <a:rPr lang="en-US" sz="2400" dirty="0" err="1" smtClean="0">
                <a:solidFill>
                  <a:srgbClr val="002060"/>
                </a:solidFill>
              </a:rPr>
              <a:t>theo</a:t>
            </a:r>
            <a:r>
              <a:rPr lang="en-US" sz="2400" dirty="0" smtClean="0">
                <a:solidFill>
                  <a:srgbClr val="002060"/>
                </a:solidFill>
              </a:rPr>
              <a:t> </a:t>
            </a:r>
            <a:r>
              <a:rPr lang="en-US" sz="2400" dirty="0" err="1" smtClean="0">
                <a:solidFill>
                  <a:srgbClr val="002060"/>
                </a:solidFill>
              </a:rPr>
              <a:t>thể</a:t>
            </a:r>
            <a:r>
              <a:rPr lang="en-US" sz="2400" dirty="0" smtClean="0">
                <a:solidFill>
                  <a:srgbClr val="002060"/>
                </a:solidFill>
              </a:rPr>
              <a:t> </a:t>
            </a:r>
            <a:r>
              <a:rPr lang="en-US" sz="2400" dirty="0" err="1" smtClean="0">
                <a:solidFill>
                  <a:srgbClr val="002060"/>
                </a:solidFill>
              </a:rPr>
              <a:t>loại</a:t>
            </a:r>
            <a:r>
              <a:rPr lang="en-US" sz="2400" dirty="0" smtClean="0">
                <a:solidFill>
                  <a:srgbClr val="002060"/>
                </a:solidFill>
              </a:rPr>
              <a:t>. </a:t>
            </a:r>
            <a:r>
              <a:rPr lang="en-US" sz="2400" dirty="0" err="1" smtClean="0">
                <a:solidFill>
                  <a:srgbClr val="002060"/>
                </a:solidFill>
              </a:rPr>
              <a:t>Vì</a:t>
            </a:r>
            <a:r>
              <a:rPr lang="en-US" sz="2400" dirty="0" smtClean="0">
                <a:solidFill>
                  <a:srgbClr val="002060"/>
                </a:solidFill>
              </a:rPr>
              <a:t> </a:t>
            </a:r>
            <a:r>
              <a:rPr lang="en-US" sz="2400" dirty="0" err="1" smtClean="0">
                <a:solidFill>
                  <a:srgbClr val="002060"/>
                </a:solidFill>
              </a:rPr>
              <a:t>vậy</a:t>
            </a:r>
            <a:r>
              <a:rPr lang="en-US" sz="2400" dirty="0" smtClean="0">
                <a:solidFill>
                  <a:srgbClr val="002060"/>
                </a:solidFill>
              </a:rPr>
              <a:t>, </a:t>
            </a:r>
            <a:r>
              <a:rPr lang="en-US" sz="2400" dirty="0" err="1" smtClean="0">
                <a:solidFill>
                  <a:srgbClr val="002060"/>
                </a:solidFill>
              </a:rPr>
              <a:t>chúng</a:t>
            </a:r>
            <a:r>
              <a:rPr lang="en-US" sz="2400" dirty="0" smtClean="0">
                <a:solidFill>
                  <a:srgbClr val="002060"/>
                </a:solidFill>
              </a:rPr>
              <a:t> ta </a:t>
            </a:r>
            <a:r>
              <a:rPr lang="en-US" sz="2400" dirty="0" err="1" smtClean="0">
                <a:solidFill>
                  <a:srgbClr val="002060"/>
                </a:solidFill>
              </a:rPr>
              <a:t>không</a:t>
            </a:r>
            <a:r>
              <a:rPr lang="en-US" sz="2400" dirty="0" smtClean="0">
                <a:solidFill>
                  <a:srgbClr val="002060"/>
                </a:solidFill>
              </a:rPr>
              <a:t> </a:t>
            </a:r>
            <a:r>
              <a:rPr lang="en-US" sz="2400" dirty="0" err="1" smtClean="0">
                <a:solidFill>
                  <a:srgbClr val="002060"/>
                </a:solidFill>
              </a:rPr>
              <a:t>đi</a:t>
            </a:r>
            <a:r>
              <a:rPr lang="en-US" sz="2400" dirty="0" smtClean="0">
                <a:solidFill>
                  <a:srgbClr val="002060"/>
                </a:solidFill>
              </a:rPr>
              <a:t> </a:t>
            </a:r>
            <a:r>
              <a:rPr lang="en-US" sz="2400" dirty="0" err="1" smtClean="0">
                <a:solidFill>
                  <a:srgbClr val="002060"/>
                </a:solidFill>
              </a:rPr>
              <a:t>sâu</a:t>
            </a:r>
            <a:r>
              <a:rPr lang="en-US" sz="2400" dirty="0" smtClean="0">
                <a:solidFill>
                  <a:srgbClr val="002060"/>
                </a:solidFill>
              </a:rPr>
              <a:t> </a:t>
            </a:r>
            <a:r>
              <a:rPr lang="en-US" sz="2400" dirty="0" err="1" smtClean="0">
                <a:solidFill>
                  <a:srgbClr val="002060"/>
                </a:solidFill>
              </a:rPr>
              <a:t>vào</a:t>
            </a:r>
            <a:r>
              <a:rPr lang="en-US" sz="2400" dirty="0" smtClean="0">
                <a:solidFill>
                  <a:srgbClr val="002060"/>
                </a:solidFill>
              </a:rPr>
              <a:t> </a:t>
            </a:r>
            <a:r>
              <a:rPr lang="en-US" sz="2400" dirty="0" err="1" smtClean="0">
                <a:solidFill>
                  <a:srgbClr val="002060"/>
                </a:solidFill>
              </a:rPr>
              <a:t>những</a:t>
            </a:r>
            <a:r>
              <a:rPr lang="en-US" sz="2400" dirty="0" smtClean="0">
                <a:solidFill>
                  <a:srgbClr val="002060"/>
                </a:solidFill>
              </a:rPr>
              <a:t> </a:t>
            </a:r>
            <a:r>
              <a:rPr lang="en-US" sz="2400" dirty="0" err="1" smtClean="0">
                <a:solidFill>
                  <a:srgbClr val="002060"/>
                </a:solidFill>
              </a:rPr>
              <a:t>nội</a:t>
            </a:r>
            <a:r>
              <a:rPr lang="en-US" sz="2400" dirty="0" smtClean="0">
                <a:solidFill>
                  <a:srgbClr val="002060"/>
                </a:solidFill>
              </a:rPr>
              <a:t> dung chi </a:t>
            </a:r>
            <a:r>
              <a:rPr lang="en-US" sz="2400" dirty="0" err="1" smtClean="0">
                <a:solidFill>
                  <a:srgbClr val="002060"/>
                </a:solidFill>
              </a:rPr>
              <a:t>tiết</a:t>
            </a:r>
            <a:r>
              <a:rPr lang="en-US" sz="2400" dirty="0" smtClean="0">
                <a:solidFill>
                  <a:srgbClr val="002060"/>
                </a:solidFill>
              </a:rPr>
              <a:t>, </a:t>
            </a:r>
            <a:r>
              <a:rPr lang="en-US" sz="2400" dirty="0" err="1" smtClean="0">
                <a:solidFill>
                  <a:srgbClr val="002060"/>
                </a:solidFill>
              </a:rPr>
              <a:t>mà</a:t>
            </a:r>
            <a:r>
              <a:rPr lang="en-US" sz="2400" dirty="0" smtClean="0">
                <a:solidFill>
                  <a:srgbClr val="002060"/>
                </a:solidFill>
              </a:rPr>
              <a:t> </a:t>
            </a:r>
            <a:r>
              <a:rPr lang="en-US" sz="2400" dirty="0" err="1" smtClean="0">
                <a:solidFill>
                  <a:srgbClr val="002060"/>
                </a:solidFill>
              </a:rPr>
              <a:t>chỉ</a:t>
            </a:r>
            <a:r>
              <a:rPr lang="en-US" sz="2400" dirty="0" smtClean="0">
                <a:solidFill>
                  <a:srgbClr val="002060"/>
                </a:solidFill>
              </a:rPr>
              <a:t> </a:t>
            </a:r>
            <a:r>
              <a:rPr lang="en-US" sz="2400" dirty="0" err="1" smtClean="0">
                <a:solidFill>
                  <a:srgbClr val="002060"/>
                </a:solidFill>
              </a:rPr>
              <a:t>tập</a:t>
            </a:r>
            <a:r>
              <a:rPr lang="en-US" sz="2400" dirty="0" smtClean="0">
                <a:solidFill>
                  <a:srgbClr val="002060"/>
                </a:solidFill>
              </a:rPr>
              <a:t> </a:t>
            </a:r>
            <a:r>
              <a:rPr lang="en-US" sz="2400" dirty="0" err="1" smtClean="0">
                <a:solidFill>
                  <a:srgbClr val="002060"/>
                </a:solidFill>
              </a:rPr>
              <a:t>trung</a:t>
            </a:r>
            <a:r>
              <a:rPr lang="en-US" sz="2400" dirty="0" smtClean="0">
                <a:solidFill>
                  <a:srgbClr val="002060"/>
                </a:solidFill>
              </a:rPr>
              <a:t> </a:t>
            </a:r>
            <a:r>
              <a:rPr lang="en-US" sz="2400" dirty="0" err="1" smtClean="0">
                <a:solidFill>
                  <a:srgbClr val="002060"/>
                </a:solidFill>
              </a:rPr>
              <a:t>vào</a:t>
            </a:r>
            <a:r>
              <a:rPr lang="en-US" sz="2400" dirty="0" smtClean="0">
                <a:solidFill>
                  <a:srgbClr val="002060"/>
                </a:solidFill>
              </a:rPr>
              <a:t> </a:t>
            </a:r>
            <a:r>
              <a:rPr lang="en-US" sz="2400" dirty="0" err="1" smtClean="0">
                <a:solidFill>
                  <a:srgbClr val="002060"/>
                </a:solidFill>
              </a:rPr>
              <a:t>củng</a:t>
            </a:r>
            <a:r>
              <a:rPr lang="en-US" sz="2400" dirty="0" smtClean="0">
                <a:solidFill>
                  <a:srgbClr val="002060"/>
                </a:solidFill>
              </a:rPr>
              <a:t> </a:t>
            </a:r>
            <a:r>
              <a:rPr lang="en-US" sz="2400" dirty="0" err="1" smtClean="0">
                <a:solidFill>
                  <a:srgbClr val="002060"/>
                </a:solidFill>
              </a:rPr>
              <a:t>cố</a:t>
            </a:r>
            <a:r>
              <a:rPr lang="en-US" sz="2400" dirty="0" smtClean="0">
                <a:solidFill>
                  <a:srgbClr val="002060"/>
                </a:solidFill>
              </a:rPr>
              <a:t> </a:t>
            </a:r>
            <a:r>
              <a:rPr lang="en-US" sz="2400" dirty="0" err="1" smtClean="0">
                <a:solidFill>
                  <a:srgbClr val="002060"/>
                </a:solidFill>
              </a:rPr>
              <a:t>những</a:t>
            </a:r>
            <a:r>
              <a:rPr lang="en-US" sz="2400" dirty="0" smtClean="0">
                <a:solidFill>
                  <a:srgbClr val="002060"/>
                </a:solidFill>
              </a:rPr>
              <a:t> </a:t>
            </a:r>
            <a:r>
              <a:rPr lang="en-US" sz="2400" dirty="0" err="1" smtClean="0">
                <a:solidFill>
                  <a:srgbClr val="002060"/>
                </a:solidFill>
              </a:rPr>
              <a:t>đặc</a:t>
            </a:r>
            <a:r>
              <a:rPr lang="en-US" sz="2400" dirty="0" smtClean="0">
                <a:solidFill>
                  <a:srgbClr val="002060"/>
                </a:solidFill>
              </a:rPr>
              <a:t> </a:t>
            </a:r>
            <a:r>
              <a:rPr lang="en-US" sz="2400" dirty="0" err="1" smtClean="0">
                <a:solidFill>
                  <a:srgbClr val="002060"/>
                </a:solidFill>
              </a:rPr>
              <a:t>điểm</a:t>
            </a:r>
            <a:r>
              <a:rPr lang="en-US" sz="2400" dirty="0" smtClean="0">
                <a:solidFill>
                  <a:srgbClr val="002060"/>
                </a:solidFill>
              </a:rPr>
              <a:t> </a:t>
            </a:r>
            <a:r>
              <a:rPr lang="en-US" sz="2400" dirty="0" err="1" smtClean="0">
                <a:solidFill>
                  <a:srgbClr val="002060"/>
                </a:solidFill>
              </a:rPr>
              <a:t>cơ</a:t>
            </a:r>
            <a:r>
              <a:rPr lang="en-US" sz="2400" dirty="0" smtClean="0">
                <a:solidFill>
                  <a:srgbClr val="002060"/>
                </a:solidFill>
              </a:rPr>
              <a:t> bản </a:t>
            </a:r>
            <a:r>
              <a:rPr lang="en-US" sz="2400" dirty="0" err="1" smtClean="0">
                <a:solidFill>
                  <a:srgbClr val="002060"/>
                </a:solidFill>
              </a:rPr>
              <a:t>nhất</a:t>
            </a:r>
            <a:r>
              <a:rPr lang="en-US" sz="2400" dirty="0" smtClean="0">
                <a:solidFill>
                  <a:srgbClr val="002060"/>
                </a:solidFill>
              </a:rPr>
              <a:t> </a:t>
            </a:r>
            <a:r>
              <a:rPr lang="en-US" sz="2400" dirty="0" err="1" smtClean="0">
                <a:solidFill>
                  <a:srgbClr val="002060"/>
                </a:solidFill>
              </a:rPr>
              <a:t>về</a:t>
            </a:r>
            <a:r>
              <a:rPr lang="en-US" sz="2400" dirty="0" smtClean="0">
                <a:solidFill>
                  <a:srgbClr val="002060"/>
                </a:solidFill>
              </a:rPr>
              <a:t> </a:t>
            </a:r>
            <a:r>
              <a:rPr lang="en-US" sz="2400" dirty="0" err="1" smtClean="0">
                <a:solidFill>
                  <a:srgbClr val="002060"/>
                </a:solidFill>
              </a:rPr>
              <a:t>thể</a:t>
            </a:r>
            <a:r>
              <a:rPr lang="en-US" sz="2400" dirty="0" smtClean="0">
                <a:solidFill>
                  <a:srgbClr val="002060"/>
                </a:solidFill>
              </a:rPr>
              <a:t> </a:t>
            </a:r>
            <a:r>
              <a:rPr lang="en-US" sz="2400" dirty="0" err="1" smtClean="0">
                <a:solidFill>
                  <a:srgbClr val="002060"/>
                </a:solidFill>
              </a:rPr>
              <a:t>loại</a:t>
            </a:r>
            <a:r>
              <a:rPr lang="en-US" sz="2400" dirty="0" smtClean="0">
                <a:solidFill>
                  <a:srgbClr val="002060"/>
                </a:solidFill>
              </a:rPr>
              <a:t> </a:t>
            </a:r>
            <a:r>
              <a:rPr lang="en-US" sz="2400" dirty="0" err="1" smtClean="0">
                <a:solidFill>
                  <a:srgbClr val="002060"/>
                </a:solidFill>
              </a:rPr>
              <a:t>truyền</a:t>
            </a:r>
            <a:r>
              <a:rPr lang="en-US" sz="2400" dirty="0" smtClean="0">
                <a:solidFill>
                  <a:srgbClr val="002060"/>
                </a:solidFill>
              </a:rPr>
              <a:t> </a:t>
            </a:r>
            <a:r>
              <a:rPr lang="en-US" sz="2400" dirty="0" err="1" smtClean="0">
                <a:solidFill>
                  <a:srgbClr val="002060"/>
                </a:solidFill>
              </a:rPr>
              <a:t>thuyết</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val="6280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 calcmode="lin" valueType="num">
                                      <p:cBhvr>
                                        <p:cTn id="19" dur="2000" fill="hold"/>
                                        <p:tgtEl>
                                          <p:spTgt spid="5"/>
                                        </p:tgtEl>
                                        <p:attrNameLst>
                                          <p:attrName>style.rotation</p:attrName>
                                        </p:attrNameLst>
                                      </p:cBhvr>
                                      <p:tavLst>
                                        <p:tav tm="0">
                                          <p:val>
                                            <p:fltVal val="90"/>
                                          </p:val>
                                        </p:tav>
                                        <p:tav tm="100000">
                                          <p:val>
                                            <p:fltVal val="0"/>
                                          </p:val>
                                        </p:tav>
                                      </p:tavLst>
                                    </p:anim>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643493" y="650965"/>
            <a:ext cx="6637866" cy="1272723"/>
          </a:xfrm>
        </p:spPr>
        <p:txBody>
          <a:bodyPr>
            <a:noAutofit/>
          </a:bodyPr>
          <a:lstStyle/>
          <a:p>
            <a:pPr marL="0" indent="0">
              <a:buNone/>
            </a:pPr>
            <a:r>
              <a:rPr lang="en-US" sz="2400" dirty="0" err="1" smtClean="0">
                <a:solidFill>
                  <a:srgbClr val="002060"/>
                </a:solidFill>
              </a:rPr>
              <a:t>Đọc</a:t>
            </a:r>
            <a:r>
              <a:rPr lang="en-US" sz="2400" dirty="0" smtClean="0">
                <a:solidFill>
                  <a:srgbClr val="002060"/>
                </a:solidFill>
              </a:rPr>
              <a:t> </a:t>
            </a:r>
            <a:r>
              <a:rPr lang="en-US" sz="2400" dirty="0" err="1" smtClean="0">
                <a:solidFill>
                  <a:srgbClr val="002060"/>
                </a:solidFill>
              </a:rPr>
              <a:t>mở</a:t>
            </a:r>
            <a:r>
              <a:rPr lang="en-US" sz="2400" dirty="0" smtClean="0">
                <a:solidFill>
                  <a:srgbClr val="002060"/>
                </a:solidFill>
              </a:rPr>
              <a:t> </a:t>
            </a:r>
            <a:r>
              <a:rPr lang="en-US" sz="2400" dirty="0" err="1" smtClean="0">
                <a:solidFill>
                  <a:srgbClr val="002060"/>
                </a:solidFill>
              </a:rPr>
              <a:t>rộng</a:t>
            </a:r>
            <a:r>
              <a:rPr lang="en-US" sz="2400" dirty="0" smtClean="0">
                <a:solidFill>
                  <a:srgbClr val="002060"/>
                </a:solidFill>
              </a:rPr>
              <a:t> </a:t>
            </a:r>
            <a:r>
              <a:rPr lang="en-US" sz="2400" dirty="0" err="1" smtClean="0">
                <a:solidFill>
                  <a:srgbClr val="002060"/>
                </a:solidFill>
              </a:rPr>
              <a:t>theo</a:t>
            </a:r>
            <a:r>
              <a:rPr lang="en-US" sz="2400" dirty="0" smtClean="0">
                <a:solidFill>
                  <a:srgbClr val="002060"/>
                </a:solidFill>
              </a:rPr>
              <a:t> </a:t>
            </a:r>
            <a:r>
              <a:rPr lang="en-US" sz="2400" dirty="0" err="1" smtClean="0">
                <a:solidFill>
                  <a:srgbClr val="002060"/>
                </a:solidFill>
              </a:rPr>
              <a:t>thể</a:t>
            </a:r>
            <a:r>
              <a:rPr lang="en-US" sz="2400" dirty="0" smtClean="0">
                <a:solidFill>
                  <a:srgbClr val="002060"/>
                </a:solidFill>
              </a:rPr>
              <a:t> </a:t>
            </a:r>
            <a:r>
              <a:rPr lang="en-US" sz="2400" dirty="0" err="1" smtClean="0">
                <a:solidFill>
                  <a:srgbClr val="002060"/>
                </a:solidFill>
              </a:rPr>
              <a:t>loại</a:t>
            </a:r>
            <a:r>
              <a:rPr lang="en-US" sz="2400" dirty="0" smtClean="0">
                <a:solidFill>
                  <a:srgbClr val="002060"/>
                </a:solidFill>
              </a:rPr>
              <a:t>: </a:t>
            </a:r>
          </a:p>
          <a:p>
            <a:pPr marL="0" indent="0">
              <a:buNone/>
            </a:pPr>
            <a:r>
              <a:rPr lang="en-US" sz="2800" b="1" dirty="0" smtClean="0">
                <a:solidFill>
                  <a:srgbClr val="FF0000"/>
                </a:solidFill>
              </a:rPr>
              <a:t>                    BÁNH CHƯNG, BÁNH GIẦY</a:t>
            </a:r>
            <a:endParaRPr lang="en-US" sz="2800" b="1" dirty="0">
              <a:solidFill>
                <a:srgbClr val="FF0000"/>
              </a:solidFill>
            </a:endParaRPr>
          </a:p>
        </p:txBody>
      </p:sp>
      <p:sp>
        <p:nvSpPr>
          <p:cNvPr id="5" name="Title 1"/>
          <p:cNvSpPr txBox="1">
            <a:spLocks/>
          </p:cNvSpPr>
          <p:nvPr/>
        </p:nvSpPr>
        <p:spPr>
          <a:xfrm>
            <a:off x="483428" y="2168094"/>
            <a:ext cx="6503968" cy="43708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smtClean="0"/>
              <a:t>	</a:t>
            </a:r>
            <a:r>
              <a:rPr lang="en-US" sz="2000" dirty="0" err="1" smtClean="0">
                <a:solidFill>
                  <a:srgbClr val="002060"/>
                </a:solidFill>
              </a:rPr>
              <a:t>Bài</a:t>
            </a:r>
            <a:r>
              <a:rPr lang="en-US" sz="2000" dirty="0" smtClean="0">
                <a:solidFill>
                  <a:srgbClr val="002060"/>
                </a:solidFill>
              </a:rPr>
              <a:t> </a:t>
            </a:r>
            <a:r>
              <a:rPr lang="en-US" sz="2000" dirty="0" err="1" smtClean="0">
                <a:solidFill>
                  <a:srgbClr val="002060"/>
                </a:solidFill>
              </a:rPr>
              <a:t>học</a:t>
            </a:r>
            <a:r>
              <a:rPr lang="en-US" sz="2000" dirty="0" smtClean="0">
                <a:solidFill>
                  <a:srgbClr val="002060"/>
                </a:solidFill>
              </a:rPr>
              <a:t> </a:t>
            </a:r>
            <a:r>
              <a:rPr lang="en-US" sz="2000" dirty="0" err="1" smtClean="0">
                <a:solidFill>
                  <a:srgbClr val="002060"/>
                </a:solidFill>
              </a:rPr>
              <a:t>hôm</a:t>
            </a:r>
            <a:r>
              <a:rPr lang="en-US" sz="2000" dirty="0" smtClean="0">
                <a:solidFill>
                  <a:srgbClr val="002060"/>
                </a:solidFill>
              </a:rPr>
              <a:t> nay </a:t>
            </a:r>
            <a:r>
              <a:rPr lang="en-US" sz="2000" dirty="0" err="1" smtClean="0">
                <a:solidFill>
                  <a:srgbClr val="002060"/>
                </a:solidFill>
              </a:rPr>
              <a:t>sẽ</a:t>
            </a:r>
            <a:r>
              <a:rPr lang="en-US" sz="2000" dirty="0" smtClean="0">
                <a:solidFill>
                  <a:srgbClr val="002060"/>
                </a:solidFill>
              </a:rPr>
              <a:t> </a:t>
            </a:r>
            <a:r>
              <a:rPr lang="en-US" sz="2000" dirty="0" err="1" smtClean="0">
                <a:solidFill>
                  <a:srgbClr val="002060"/>
                </a:solidFill>
              </a:rPr>
              <a:t>đi</a:t>
            </a:r>
            <a:r>
              <a:rPr lang="en-US" sz="2000" dirty="0" smtClean="0">
                <a:solidFill>
                  <a:srgbClr val="002060"/>
                </a:solidFill>
              </a:rPr>
              <a:t> </a:t>
            </a:r>
            <a:r>
              <a:rPr lang="en-US" sz="2000" dirty="0" err="1" smtClean="0">
                <a:solidFill>
                  <a:srgbClr val="002060"/>
                </a:solidFill>
              </a:rPr>
              <a:t>vào</a:t>
            </a:r>
            <a:r>
              <a:rPr lang="en-US" sz="2000" dirty="0" smtClean="0">
                <a:solidFill>
                  <a:srgbClr val="002060"/>
                </a:solidFill>
              </a:rPr>
              <a:t> </a:t>
            </a:r>
            <a:r>
              <a:rPr lang="en-US" sz="2000" dirty="0" err="1" smtClean="0">
                <a:solidFill>
                  <a:srgbClr val="002060"/>
                </a:solidFill>
              </a:rPr>
              <a:t>các</a:t>
            </a:r>
            <a:r>
              <a:rPr lang="en-US" sz="2000" dirty="0" smtClean="0">
                <a:solidFill>
                  <a:srgbClr val="002060"/>
                </a:solidFill>
              </a:rPr>
              <a:t> </a:t>
            </a:r>
            <a:r>
              <a:rPr lang="en-US" sz="2000" dirty="0" err="1" smtClean="0">
                <a:solidFill>
                  <a:srgbClr val="002060"/>
                </a:solidFill>
              </a:rPr>
              <a:t>phần</a:t>
            </a:r>
            <a:r>
              <a:rPr lang="en-US" sz="2000" dirty="0" smtClean="0">
                <a:solidFill>
                  <a:srgbClr val="002060"/>
                </a:solidFill>
              </a:rPr>
              <a:t> </a:t>
            </a:r>
            <a:r>
              <a:rPr lang="en-US" sz="2000" dirty="0" err="1" smtClean="0">
                <a:solidFill>
                  <a:srgbClr val="002060"/>
                </a:solidFill>
              </a:rPr>
              <a:t>chính</a:t>
            </a:r>
            <a:r>
              <a:rPr lang="en-US" sz="2000" dirty="0" smtClean="0">
                <a:solidFill>
                  <a:srgbClr val="002060"/>
                </a:solidFill>
              </a:rPr>
              <a:t> </a:t>
            </a:r>
            <a:r>
              <a:rPr lang="en-US" sz="2000" dirty="0" err="1" smtClean="0">
                <a:solidFill>
                  <a:srgbClr val="002060"/>
                </a:solidFill>
              </a:rPr>
              <a:t>như</a:t>
            </a:r>
            <a:r>
              <a:rPr lang="en-US" sz="2000" dirty="0" smtClean="0">
                <a:solidFill>
                  <a:srgbClr val="002060"/>
                </a:solidFill>
              </a:rPr>
              <a:t> </a:t>
            </a:r>
            <a:r>
              <a:rPr lang="en-US" sz="2000" dirty="0" err="1" smtClean="0">
                <a:solidFill>
                  <a:srgbClr val="002060"/>
                </a:solidFill>
              </a:rPr>
              <a:t>sau</a:t>
            </a:r>
            <a:r>
              <a:rPr lang="en-US" sz="2000" dirty="0" smtClean="0">
                <a:solidFill>
                  <a:srgbClr val="002060"/>
                </a:solidFill>
              </a:rPr>
              <a:t>:</a:t>
            </a:r>
            <a:endParaRPr lang="en-US" sz="2000" dirty="0">
              <a:solidFill>
                <a:srgbClr val="002060"/>
              </a:solidFill>
            </a:endParaRPr>
          </a:p>
        </p:txBody>
      </p:sp>
      <p:sp>
        <p:nvSpPr>
          <p:cNvPr id="6" name="Title 1"/>
          <p:cNvSpPr txBox="1">
            <a:spLocks/>
          </p:cNvSpPr>
          <p:nvPr/>
        </p:nvSpPr>
        <p:spPr>
          <a:xfrm>
            <a:off x="2010304" y="2849583"/>
            <a:ext cx="7047432" cy="8584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solidFill>
                  <a:srgbClr val="FF0000"/>
                </a:solidFill>
              </a:rPr>
              <a:t>1. </a:t>
            </a:r>
            <a:r>
              <a:rPr lang="en-US" sz="2400" dirty="0" err="1" smtClean="0">
                <a:solidFill>
                  <a:srgbClr val="FF0000"/>
                </a:solidFill>
              </a:rPr>
              <a:t>Đặc</a:t>
            </a:r>
            <a:r>
              <a:rPr lang="en-US" sz="2400" dirty="0" smtClean="0">
                <a:solidFill>
                  <a:srgbClr val="FF0000"/>
                </a:solidFill>
              </a:rPr>
              <a:t> </a:t>
            </a:r>
            <a:r>
              <a:rPr lang="en-US" sz="2400" dirty="0" err="1" smtClean="0">
                <a:solidFill>
                  <a:srgbClr val="FF0000"/>
                </a:solidFill>
              </a:rPr>
              <a:t>điểm</a:t>
            </a:r>
            <a:r>
              <a:rPr lang="en-US" sz="2400" dirty="0" smtClean="0">
                <a:solidFill>
                  <a:srgbClr val="FF0000"/>
                </a:solidFill>
              </a:rPr>
              <a:t> </a:t>
            </a:r>
            <a:r>
              <a:rPr lang="en-US" sz="2400" dirty="0" err="1" smtClean="0">
                <a:solidFill>
                  <a:srgbClr val="FF0000"/>
                </a:solidFill>
              </a:rPr>
              <a:t>cốt</a:t>
            </a:r>
            <a:r>
              <a:rPr lang="en-US" sz="2400" dirty="0" smtClean="0">
                <a:solidFill>
                  <a:srgbClr val="FF0000"/>
                </a:solidFill>
              </a:rPr>
              <a:t> </a:t>
            </a:r>
            <a:r>
              <a:rPr lang="en-US" sz="2400" dirty="0" err="1" smtClean="0">
                <a:solidFill>
                  <a:srgbClr val="FF0000"/>
                </a:solidFill>
              </a:rPr>
              <a:t>truyện</a:t>
            </a:r>
            <a:r>
              <a:rPr lang="en-US" sz="2400" dirty="0" smtClean="0">
                <a:solidFill>
                  <a:srgbClr val="FF0000"/>
                </a:solidFill>
              </a:rPr>
              <a:t> </a:t>
            </a:r>
            <a:r>
              <a:rPr lang="en-US" sz="2400" dirty="0" err="1" smtClean="0">
                <a:solidFill>
                  <a:srgbClr val="FF0000"/>
                </a:solidFill>
              </a:rPr>
              <a:t>truyền</a:t>
            </a:r>
            <a:r>
              <a:rPr lang="en-US" sz="2400" dirty="0" smtClean="0">
                <a:solidFill>
                  <a:srgbClr val="FF0000"/>
                </a:solidFill>
              </a:rPr>
              <a:t> </a:t>
            </a:r>
            <a:r>
              <a:rPr lang="en-US" sz="2400" dirty="0" err="1" smtClean="0">
                <a:solidFill>
                  <a:srgbClr val="FF0000"/>
                </a:solidFill>
              </a:rPr>
              <a:t>thuyết</a:t>
            </a:r>
            <a:r>
              <a:rPr lang="en-US" sz="2400" dirty="0" smtClean="0">
                <a:solidFill>
                  <a:srgbClr val="FF0000"/>
                </a:solidFill>
              </a:rPr>
              <a:t> qua </a:t>
            </a:r>
            <a:r>
              <a:rPr lang="en-US" sz="2400" dirty="0" err="1" smtClean="0">
                <a:solidFill>
                  <a:srgbClr val="FF0000"/>
                </a:solidFill>
              </a:rPr>
              <a:t>truyện</a:t>
            </a:r>
            <a:r>
              <a:rPr lang="en-US" sz="2400" dirty="0" smtClean="0">
                <a:solidFill>
                  <a:srgbClr val="FF0000"/>
                </a:solidFill>
              </a:rPr>
              <a:t> </a:t>
            </a:r>
            <a:r>
              <a:rPr lang="en-US" sz="2400" i="1" dirty="0" err="1" smtClean="0">
                <a:solidFill>
                  <a:srgbClr val="FF0000"/>
                </a:solidFill>
              </a:rPr>
              <a:t>Bánh</a:t>
            </a:r>
            <a:r>
              <a:rPr lang="en-US" sz="2400" i="1" dirty="0" smtClean="0">
                <a:solidFill>
                  <a:srgbClr val="FF0000"/>
                </a:solidFill>
              </a:rPr>
              <a:t> </a:t>
            </a:r>
            <a:r>
              <a:rPr lang="en-US" sz="2400" i="1" dirty="0" err="1" smtClean="0">
                <a:solidFill>
                  <a:srgbClr val="FF0000"/>
                </a:solidFill>
              </a:rPr>
              <a:t>chưng</a:t>
            </a:r>
            <a:r>
              <a:rPr lang="en-US" sz="2400" i="1" dirty="0" smtClean="0">
                <a:solidFill>
                  <a:srgbClr val="FF0000"/>
                </a:solidFill>
              </a:rPr>
              <a:t>, </a:t>
            </a:r>
            <a:r>
              <a:rPr lang="en-US" sz="2400" i="1" dirty="0" err="1" smtClean="0">
                <a:solidFill>
                  <a:srgbClr val="FF0000"/>
                </a:solidFill>
              </a:rPr>
              <a:t>bánh</a:t>
            </a:r>
            <a:r>
              <a:rPr lang="en-US" sz="2400" i="1" dirty="0" smtClean="0">
                <a:solidFill>
                  <a:srgbClr val="FF0000"/>
                </a:solidFill>
              </a:rPr>
              <a:t> </a:t>
            </a:r>
            <a:r>
              <a:rPr lang="en-US" sz="2400" i="1" dirty="0" err="1" smtClean="0">
                <a:solidFill>
                  <a:srgbClr val="FF0000"/>
                </a:solidFill>
              </a:rPr>
              <a:t>giầy</a:t>
            </a:r>
            <a:r>
              <a:rPr lang="en-US" sz="2400" i="1" dirty="0" smtClean="0">
                <a:solidFill>
                  <a:srgbClr val="FF0000"/>
                </a:solidFill>
              </a:rPr>
              <a:t>.</a:t>
            </a:r>
            <a:endParaRPr lang="en-US" sz="2400" i="1" dirty="0">
              <a:solidFill>
                <a:srgbClr val="FF0000"/>
              </a:solidFill>
            </a:endParaRPr>
          </a:p>
        </p:txBody>
      </p:sp>
      <p:sp>
        <p:nvSpPr>
          <p:cNvPr id="7" name="Title 1"/>
          <p:cNvSpPr txBox="1">
            <a:spLocks/>
          </p:cNvSpPr>
          <p:nvPr/>
        </p:nvSpPr>
        <p:spPr>
          <a:xfrm>
            <a:off x="2010304" y="3890500"/>
            <a:ext cx="7047432" cy="8584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solidFill>
                  <a:srgbClr val="FF0000"/>
                </a:solidFill>
              </a:rPr>
              <a:t>2. </a:t>
            </a:r>
            <a:r>
              <a:rPr lang="en-US" sz="2400" dirty="0" err="1" smtClean="0">
                <a:solidFill>
                  <a:srgbClr val="FF0000"/>
                </a:solidFill>
              </a:rPr>
              <a:t>Đặc</a:t>
            </a:r>
            <a:r>
              <a:rPr lang="en-US" sz="2400" dirty="0" smtClean="0">
                <a:solidFill>
                  <a:srgbClr val="FF0000"/>
                </a:solidFill>
              </a:rPr>
              <a:t> </a:t>
            </a:r>
            <a:r>
              <a:rPr lang="en-US" sz="2400" dirty="0" err="1" smtClean="0">
                <a:solidFill>
                  <a:srgbClr val="FF0000"/>
                </a:solidFill>
              </a:rPr>
              <a:t>điểm</a:t>
            </a:r>
            <a:r>
              <a:rPr lang="en-US" sz="2400" dirty="0" smtClean="0">
                <a:solidFill>
                  <a:srgbClr val="FF0000"/>
                </a:solidFill>
              </a:rPr>
              <a:t> </a:t>
            </a:r>
            <a:r>
              <a:rPr lang="en-US" sz="2400" dirty="0" err="1" smtClean="0">
                <a:solidFill>
                  <a:srgbClr val="FF0000"/>
                </a:solidFill>
              </a:rPr>
              <a:t>nhân</a:t>
            </a:r>
            <a:r>
              <a:rPr lang="en-US" sz="2400" dirty="0" smtClean="0">
                <a:solidFill>
                  <a:srgbClr val="FF0000"/>
                </a:solidFill>
              </a:rPr>
              <a:t> </a:t>
            </a:r>
            <a:r>
              <a:rPr lang="en-US" sz="2400" dirty="0" err="1" smtClean="0">
                <a:solidFill>
                  <a:srgbClr val="FF0000"/>
                </a:solidFill>
              </a:rPr>
              <a:t>vật</a:t>
            </a:r>
            <a:r>
              <a:rPr lang="en-US" sz="2400" dirty="0" smtClean="0">
                <a:solidFill>
                  <a:srgbClr val="FF0000"/>
                </a:solidFill>
              </a:rPr>
              <a:t> </a:t>
            </a:r>
            <a:r>
              <a:rPr lang="en-US" sz="2400" dirty="0" err="1" smtClean="0">
                <a:solidFill>
                  <a:srgbClr val="FF0000"/>
                </a:solidFill>
              </a:rPr>
              <a:t>truyền</a:t>
            </a:r>
            <a:r>
              <a:rPr lang="en-US" sz="2400" dirty="0" smtClean="0">
                <a:solidFill>
                  <a:srgbClr val="FF0000"/>
                </a:solidFill>
              </a:rPr>
              <a:t> </a:t>
            </a:r>
            <a:r>
              <a:rPr lang="en-US" sz="2400" dirty="0" err="1" smtClean="0">
                <a:solidFill>
                  <a:srgbClr val="FF0000"/>
                </a:solidFill>
              </a:rPr>
              <a:t>thuyết</a:t>
            </a:r>
            <a:r>
              <a:rPr lang="en-US" sz="2400" dirty="0" smtClean="0">
                <a:solidFill>
                  <a:srgbClr val="FF0000"/>
                </a:solidFill>
              </a:rPr>
              <a:t> qua </a:t>
            </a:r>
            <a:r>
              <a:rPr lang="en-US" sz="2400" dirty="0" err="1" smtClean="0">
                <a:solidFill>
                  <a:srgbClr val="FF0000"/>
                </a:solidFill>
              </a:rPr>
              <a:t>truyện</a:t>
            </a:r>
            <a:r>
              <a:rPr lang="en-US" sz="2400" dirty="0" smtClean="0">
                <a:solidFill>
                  <a:srgbClr val="FF0000"/>
                </a:solidFill>
              </a:rPr>
              <a:t> </a:t>
            </a:r>
            <a:r>
              <a:rPr lang="en-US" sz="2400" i="1" dirty="0" err="1" smtClean="0">
                <a:solidFill>
                  <a:srgbClr val="FF0000"/>
                </a:solidFill>
              </a:rPr>
              <a:t>Bánh</a:t>
            </a:r>
            <a:r>
              <a:rPr lang="en-US" sz="2400" i="1" dirty="0" smtClean="0">
                <a:solidFill>
                  <a:srgbClr val="FF0000"/>
                </a:solidFill>
              </a:rPr>
              <a:t> </a:t>
            </a:r>
            <a:r>
              <a:rPr lang="en-US" sz="2400" i="1" dirty="0" err="1" smtClean="0">
                <a:solidFill>
                  <a:srgbClr val="FF0000"/>
                </a:solidFill>
              </a:rPr>
              <a:t>chưng</a:t>
            </a:r>
            <a:r>
              <a:rPr lang="en-US" sz="2400" i="1" dirty="0" smtClean="0">
                <a:solidFill>
                  <a:srgbClr val="FF0000"/>
                </a:solidFill>
              </a:rPr>
              <a:t>, </a:t>
            </a:r>
            <a:r>
              <a:rPr lang="en-US" sz="2400" i="1" dirty="0" err="1" smtClean="0">
                <a:solidFill>
                  <a:srgbClr val="FF0000"/>
                </a:solidFill>
              </a:rPr>
              <a:t>bánh</a:t>
            </a:r>
            <a:r>
              <a:rPr lang="en-US" sz="2400" i="1" dirty="0" smtClean="0">
                <a:solidFill>
                  <a:srgbClr val="FF0000"/>
                </a:solidFill>
              </a:rPr>
              <a:t> </a:t>
            </a:r>
            <a:r>
              <a:rPr lang="en-US" sz="2400" i="1" dirty="0" err="1" smtClean="0">
                <a:solidFill>
                  <a:srgbClr val="FF0000"/>
                </a:solidFill>
              </a:rPr>
              <a:t>giầy</a:t>
            </a:r>
            <a:r>
              <a:rPr lang="en-US" sz="2400" i="1" dirty="0" smtClean="0">
                <a:solidFill>
                  <a:srgbClr val="FF0000"/>
                </a:solidFill>
              </a:rPr>
              <a:t>.</a:t>
            </a:r>
            <a:endParaRPr lang="en-US" sz="2400" i="1" dirty="0">
              <a:solidFill>
                <a:srgbClr val="FF0000"/>
              </a:solidFill>
            </a:endParaRPr>
          </a:p>
        </p:txBody>
      </p:sp>
    </p:spTree>
    <p:extLst>
      <p:ext uri="{BB962C8B-B14F-4D97-AF65-F5344CB8AC3E}">
        <p14:creationId xmlns:p14="http://schemas.microsoft.com/office/powerpoint/2010/main" val="40969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8433" y="1901262"/>
            <a:ext cx="8596668" cy="943155"/>
          </a:xfrm>
        </p:spPr>
        <p:txBody>
          <a:bodyPr>
            <a:noAutofit/>
          </a:bodyPr>
          <a:lstStyle/>
          <a:p>
            <a:pPr algn="just">
              <a:lnSpc>
                <a:spcPct val="150000"/>
              </a:lnSpc>
              <a:spcBef>
                <a:spcPts val="600"/>
              </a:spcBef>
            </a:pPr>
            <a:r>
              <a:rPr lang="en-US" sz="2800" dirty="0" smtClean="0"/>
              <a:t>	</a:t>
            </a:r>
            <a:r>
              <a:rPr lang="en-US" sz="2800" dirty="0" err="1" smtClean="0">
                <a:solidFill>
                  <a:srgbClr val="002060"/>
                </a:solidFill>
              </a:rPr>
              <a:t>Các</a:t>
            </a:r>
            <a:r>
              <a:rPr lang="en-US" sz="2800" dirty="0" smtClean="0">
                <a:solidFill>
                  <a:srgbClr val="002060"/>
                </a:solidFill>
              </a:rPr>
              <a:t> </a:t>
            </a:r>
            <a:r>
              <a:rPr lang="en-US" sz="2800" dirty="0" err="1" smtClean="0">
                <a:solidFill>
                  <a:srgbClr val="002060"/>
                </a:solidFill>
              </a:rPr>
              <a:t>em</a:t>
            </a:r>
            <a:r>
              <a:rPr lang="en-US" sz="2800" dirty="0" smtClean="0">
                <a:solidFill>
                  <a:srgbClr val="002060"/>
                </a:solidFill>
              </a:rPr>
              <a:t> </a:t>
            </a:r>
            <a:r>
              <a:rPr lang="en-US" sz="2800" dirty="0" err="1" smtClean="0">
                <a:solidFill>
                  <a:srgbClr val="002060"/>
                </a:solidFill>
              </a:rPr>
              <a:t>đã</a:t>
            </a:r>
            <a:r>
              <a:rPr lang="en-US" sz="2800" dirty="0" smtClean="0">
                <a:solidFill>
                  <a:srgbClr val="002060"/>
                </a:solidFill>
              </a:rPr>
              <a:t> </a:t>
            </a:r>
            <a:r>
              <a:rPr lang="en-US" sz="2800" dirty="0" err="1" smtClean="0">
                <a:solidFill>
                  <a:srgbClr val="002060"/>
                </a:solidFill>
              </a:rPr>
              <a:t>đọc</a:t>
            </a:r>
            <a:r>
              <a:rPr lang="en-US" sz="2800" dirty="0" smtClean="0">
                <a:solidFill>
                  <a:srgbClr val="002060"/>
                </a:solidFill>
              </a:rPr>
              <a:t> văn bản ở </a:t>
            </a:r>
            <a:r>
              <a:rPr lang="en-US" sz="2800" dirty="0" err="1" smtClean="0">
                <a:solidFill>
                  <a:srgbClr val="002060"/>
                </a:solidFill>
              </a:rPr>
              <a:t>nhà</a:t>
            </a:r>
            <a:r>
              <a:rPr lang="en-US" sz="2800" dirty="0" smtClean="0">
                <a:solidFill>
                  <a:srgbClr val="002060"/>
                </a:solidFill>
              </a:rPr>
              <a:t>. </a:t>
            </a:r>
            <a:r>
              <a:rPr lang="en-US" sz="2800" dirty="0" err="1" smtClean="0">
                <a:solidFill>
                  <a:srgbClr val="002060"/>
                </a:solidFill>
              </a:rPr>
              <a:t>Bây</a:t>
            </a:r>
            <a:r>
              <a:rPr lang="en-US" sz="2800" dirty="0" smtClean="0">
                <a:solidFill>
                  <a:srgbClr val="002060"/>
                </a:solidFill>
              </a:rPr>
              <a:t> </a:t>
            </a:r>
            <a:r>
              <a:rPr lang="en-US" sz="2800" dirty="0" err="1" smtClean="0">
                <a:solidFill>
                  <a:srgbClr val="002060"/>
                </a:solidFill>
              </a:rPr>
              <a:t>giờ</a:t>
            </a:r>
            <a:r>
              <a:rPr lang="en-US" sz="2800" dirty="0" smtClean="0">
                <a:solidFill>
                  <a:srgbClr val="002060"/>
                </a:solidFill>
              </a:rPr>
              <a:t> </a:t>
            </a:r>
            <a:r>
              <a:rPr lang="en-US" sz="2800" dirty="0" err="1" smtClean="0">
                <a:solidFill>
                  <a:srgbClr val="002060"/>
                </a:solidFill>
              </a:rPr>
              <a:t>chúng</a:t>
            </a:r>
            <a:r>
              <a:rPr lang="en-US" sz="2800" dirty="0" smtClean="0">
                <a:solidFill>
                  <a:srgbClr val="002060"/>
                </a:solidFill>
              </a:rPr>
              <a:t> ta </a:t>
            </a:r>
            <a:r>
              <a:rPr lang="en-US" sz="2800" dirty="0" err="1" smtClean="0">
                <a:solidFill>
                  <a:srgbClr val="002060"/>
                </a:solidFill>
              </a:rPr>
              <a:t>cùng</a:t>
            </a:r>
            <a:r>
              <a:rPr lang="en-US" sz="2800" dirty="0" smtClean="0">
                <a:solidFill>
                  <a:srgbClr val="002060"/>
                </a:solidFill>
              </a:rPr>
              <a:t> </a:t>
            </a:r>
            <a:r>
              <a:rPr lang="en-US" sz="2800" dirty="0" err="1" smtClean="0">
                <a:solidFill>
                  <a:srgbClr val="002060"/>
                </a:solidFill>
              </a:rPr>
              <a:t>xem</a:t>
            </a:r>
            <a:r>
              <a:rPr lang="en-US" sz="2800" dirty="0" smtClean="0">
                <a:solidFill>
                  <a:srgbClr val="002060"/>
                </a:solidFill>
              </a:rPr>
              <a:t> Video </a:t>
            </a:r>
            <a:r>
              <a:rPr lang="en-US" sz="2800" dirty="0" err="1" smtClean="0">
                <a:solidFill>
                  <a:srgbClr val="002060"/>
                </a:solidFill>
              </a:rPr>
              <a:t>phim</a:t>
            </a:r>
            <a:r>
              <a:rPr lang="en-US" sz="2800" dirty="0" smtClean="0">
                <a:solidFill>
                  <a:srgbClr val="002060"/>
                </a:solidFill>
              </a:rPr>
              <a:t> </a:t>
            </a:r>
            <a:r>
              <a:rPr lang="en-US" sz="2800" dirty="0" err="1" smtClean="0">
                <a:solidFill>
                  <a:srgbClr val="002060"/>
                </a:solidFill>
              </a:rPr>
              <a:t>hoạt</a:t>
            </a:r>
            <a:r>
              <a:rPr lang="en-US" sz="2800" dirty="0" smtClean="0">
                <a:solidFill>
                  <a:srgbClr val="002060"/>
                </a:solidFill>
              </a:rPr>
              <a:t> </a:t>
            </a:r>
            <a:r>
              <a:rPr lang="en-US" sz="2800" dirty="0" err="1" smtClean="0">
                <a:solidFill>
                  <a:srgbClr val="002060"/>
                </a:solidFill>
              </a:rPr>
              <a:t>hình</a:t>
            </a:r>
            <a:r>
              <a:rPr lang="en-US" sz="2800" dirty="0" smtClean="0">
                <a:solidFill>
                  <a:srgbClr val="002060"/>
                </a:solidFill>
              </a:rPr>
              <a:t> </a:t>
            </a:r>
            <a:r>
              <a:rPr lang="en-US" sz="2800" i="1" dirty="0" err="1" smtClean="0">
                <a:solidFill>
                  <a:srgbClr val="002060"/>
                </a:solidFill>
              </a:rPr>
              <a:t>Bánh</a:t>
            </a:r>
            <a:r>
              <a:rPr lang="en-US" sz="2800" i="1" dirty="0" smtClean="0">
                <a:solidFill>
                  <a:srgbClr val="002060"/>
                </a:solidFill>
              </a:rPr>
              <a:t> </a:t>
            </a:r>
            <a:r>
              <a:rPr lang="en-US" sz="2800" i="1" dirty="0" err="1" smtClean="0">
                <a:solidFill>
                  <a:srgbClr val="002060"/>
                </a:solidFill>
              </a:rPr>
              <a:t>chưng</a:t>
            </a:r>
            <a:r>
              <a:rPr lang="en-US" sz="2800" i="1" dirty="0" smtClean="0">
                <a:solidFill>
                  <a:srgbClr val="002060"/>
                </a:solidFill>
              </a:rPr>
              <a:t> </a:t>
            </a:r>
            <a:r>
              <a:rPr lang="en-US" sz="2800" i="1" dirty="0" err="1" smtClean="0">
                <a:solidFill>
                  <a:srgbClr val="002060"/>
                </a:solidFill>
              </a:rPr>
              <a:t>bánh</a:t>
            </a:r>
            <a:r>
              <a:rPr lang="en-US" sz="2800" i="1" dirty="0" smtClean="0">
                <a:solidFill>
                  <a:srgbClr val="002060"/>
                </a:solidFill>
              </a:rPr>
              <a:t> </a:t>
            </a:r>
            <a:r>
              <a:rPr lang="en-US" sz="2800" i="1" dirty="0" err="1" smtClean="0">
                <a:solidFill>
                  <a:srgbClr val="002060"/>
                </a:solidFill>
              </a:rPr>
              <a:t>giầy</a:t>
            </a:r>
            <a:r>
              <a:rPr lang="en-US" sz="2800" i="1" dirty="0" smtClean="0">
                <a:solidFill>
                  <a:srgbClr val="002060"/>
                </a:solidFill>
              </a:rPr>
              <a:t> </a:t>
            </a:r>
            <a:r>
              <a:rPr lang="en-US" sz="2800" dirty="0" err="1" smtClean="0">
                <a:solidFill>
                  <a:srgbClr val="002060"/>
                </a:solidFill>
              </a:rPr>
              <a:t>để</a:t>
            </a:r>
            <a:r>
              <a:rPr lang="en-US" sz="2800" dirty="0" smtClean="0">
                <a:solidFill>
                  <a:srgbClr val="002060"/>
                </a:solidFill>
              </a:rPr>
              <a:t> </a:t>
            </a:r>
            <a:r>
              <a:rPr lang="en-US" sz="2800" dirty="0" err="1" smtClean="0">
                <a:solidFill>
                  <a:srgbClr val="002060"/>
                </a:solidFill>
              </a:rPr>
              <a:t>nắm</a:t>
            </a:r>
            <a:r>
              <a:rPr lang="en-US" sz="2800" dirty="0" smtClean="0">
                <a:solidFill>
                  <a:srgbClr val="002060"/>
                </a:solidFill>
              </a:rPr>
              <a:t> </a:t>
            </a:r>
            <a:r>
              <a:rPr lang="en-US" sz="2800" dirty="0" err="1" smtClean="0">
                <a:solidFill>
                  <a:srgbClr val="002060"/>
                </a:solidFill>
              </a:rPr>
              <a:t>vững</a:t>
            </a:r>
            <a:r>
              <a:rPr lang="en-US" sz="2800" dirty="0" smtClean="0">
                <a:solidFill>
                  <a:srgbClr val="002060"/>
                </a:solidFill>
              </a:rPr>
              <a:t> </a:t>
            </a:r>
            <a:r>
              <a:rPr lang="en-US" sz="2800" dirty="0" err="1" smtClean="0">
                <a:solidFill>
                  <a:srgbClr val="002060"/>
                </a:solidFill>
              </a:rPr>
              <a:t>hơn</a:t>
            </a:r>
            <a:r>
              <a:rPr lang="en-US" sz="2800" dirty="0" smtClean="0">
                <a:solidFill>
                  <a:srgbClr val="002060"/>
                </a:solidFill>
              </a:rPr>
              <a:t> </a:t>
            </a:r>
            <a:r>
              <a:rPr lang="en-US" sz="2800" dirty="0" err="1" smtClean="0">
                <a:solidFill>
                  <a:srgbClr val="002060"/>
                </a:solidFill>
              </a:rPr>
              <a:t>nội</a:t>
            </a:r>
            <a:r>
              <a:rPr lang="en-US" sz="2800" dirty="0" smtClean="0">
                <a:solidFill>
                  <a:srgbClr val="002060"/>
                </a:solidFill>
              </a:rPr>
              <a:t> dung </a:t>
            </a:r>
            <a:r>
              <a:rPr lang="en-US" sz="2800" dirty="0" err="1" smtClean="0">
                <a:solidFill>
                  <a:srgbClr val="002060"/>
                </a:solidFill>
              </a:rPr>
              <a:t>truyện</a:t>
            </a:r>
            <a:r>
              <a:rPr lang="en-US" sz="2800" dirty="0" smtClean="0">
                <a:solidFill>
                  <a:srgbClr val="002060"/>
                </a:solidFill>
              </a:rPr>
              <a:t> </a:t>
            </a:r>
            <a:r>
              <a:rPr lang="en-US" sz="2800" dirty="0" err="1" smtClean="0">
                <a:solidFill>
                  <a:srgbClr val="002060"/>
                </a:solidFill>
              </a:rPr>
              <a:t>nhé</a:t>
            </a:r>
            <a:r>
              <a:rPr lang="en-US" sz="2800" dirty="0" smtClean="0">
                <a:solidFill>
                  <a:srgbClr val="002060"/>
                </a:solidFill>
              </a:rPr>
              <a:t>!</a:t>
            </a:r>
            <a:endParaRPr lang="en-US" sz="2800" dirty="0">
              <a:solidFill>
                <a:srgbClr val="002060"/>
              </a:solidFill>
            </a:endParaRPr>
          </a:p>
        </p:txBody>
      </p:sp>
    </p:spTree>
    <p:extLst>
      <p:ext uri="{BB962C8B-B14F-4D97-AF65-F5344CB8AC3E}">
        <p14:creationId xmlns:p14="http://schemas.microsoft.com/office/powerpoint/2010/main" val="1374178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11941" y="582170"/>
            <a:ext cx="3141213" cy="558075"/>
          </a:xfrm>
        </p:spPr>
        <p:txBody>
          <a:bodyPr>
            <a:noAutofit/>
          </a:bodyPr>
          <a:lstStyle/>
          <a:p>
            <a:pPr marL="0" indent="0">
              <a:buNone/>
            </a:pPr>
            <a:r>
              <a:rPr lang="en-US" sz="2400" b="1" u="sng" dirty="0" smtClean="0">
                <a:solidFill>
                  <a:srgbClr val="FF0000"/>
                </a:solidFill>
              </a:rPr>
              <a:t>I. TÌM HIỂU CHUNG</a:t>
            </a:r>
            <a:r>
              <a:rPr lang="en-US" sz="2400" b="1" dirty="0" smtClean="0">
                <a:solidFill>
                  <a:srgbClr val="FF0000"/>
                </a:solidFill>
              </a:rPr>
              <a:t>:</a:t>
            </a:r>
            <a:endParaRPr lang="en-US" sz="2800" b="1" dirty="0">
              <a:solidFill>
                <a:srgbClr val="FF0000"/>
              </a:solidFill>
            </a:endParaRPr>
          </a:p>
        </p:txBody>
      </p:sp>
      <p:sp>
        <p:nvSpPr>
          <p:cNvPr id="6" name="Title 1"/>
          <p:cNvSpPr txBox="1">
            <a:spLocks/>
          </p:cNvSpPr>
          <p:nvPr/>
        </p:nvSpPr>
        <p:spPr>
          <a:xfrm>
            <a:off x="1795308" y="1140245"/>
            <a:ext cx="1662793" cy="40011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smtClean="0">
                <a:solidFill>
                  <a:srgbClr val="002060"/>
                </a:solidFill>
              </a:rPr>
              <a:t>1</a:t>
            </a:r>
            <a:r>
              <a:rPr lang="en-US" sz="2000" dirty="0">
                <a:solidFill>
                  <a:srgbClr val="002060"/>
                </a:solidFill>
              </a:rPr>
              <a:t>. </a:t>
            </a:r>
            <a:r>
              <a:rPr lang="en-US" sz="2000" dirty="0" err="1">
                <a:solidFill>
                  <a:srgbClr val="002060"/>
                </a:solidFill>
              </a:rPr>
              <a:t>Thể</a:t>
            </a:r>
            <a:r>
              <a:rPr lang="en-US" sz="2000" dirty="0">
                <a:solidFill>
                  <a:srgbClr val="002060"/>
                </a:solidFill>
              </a:rPr>
              <a:t> </a:t>
            </a:r>
            <a:r>
              <a:rPr lang="en-US" sz="2000" dirty="0" err="1">
                <a:solidFill>
                  <a:srgbClr val="002060"/>
                </a:solidFill>
              </a:rPr>
              <a:t>loại</a:t>
            </a:r>
            <a:r>
              <a:rPr lang="en-US" sz="2000" dirty="0">
                <a:solidFill>
                  <a:srgbClr val="002060"/>
                </a:solidFill>
              </a:rPr>
              <a:t>: </a:t>
            </a:r>
          </a:p>
        </p:txBody>
      </p:sp>
      <p:pic>
        <p:nvPicPr>
          <p:cNvPr id="8" name="Picture 7"/>
          <p:cNvPicPr>
            <a:picLocks noChangeAspect="1"/>
          </p:cNvPicPr>
          <p:nvPr/>
        </p:nvPicPr>
        <p:blipFill>
          <a:blip r:embed="rId2"/>
          <a:stretch>
            <a:fillRect/>
          </a:stretch>
        </p:blipFill>
        <p:spPr>
          <a:xfrm>
            <a:off x="0" y="4857750"/>
            <a:ext cx="3943350" cy="2000250"/>
          </a:xfrm>
          <a:prstGeom prst="rect">
            <a:avLst/>
          </a:prstGeom>
        </p:spPr>
      </p:pic>
      <p:sp>
        <p:nvSpPr>
          <p:cNvPr id="10" name="Title 1"/>
          <p:cNvSpPr txBox="1">
            <a:spLocks/>
          </p:cNvSpPr>
          <p:nvPr/>
        </p:nvSpPr>
        <p:spPr>
          <a:xfrm>
            <a:off x="3820051" y="2962935"/>
            <a:ext cx="6283165" cy="175511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vi-VN" sz="1600" dirty="0" smtClean="0">
                <a:solidFill>
                  <a:srgbClr val="002060"/>
                </a:solidFill>
              </a:rPr>
              <a:t>- </a:t>
            </a:r>
            <a:r>
              <a:rPr lang="en-US" sz="1600" u="sng" dirty="0" err="1">
                <a:solidFill>
                  <a:srgbClr val="00B0F0"/>
                </a:solidFill>
              </a:rPr>
              <a:t>Phần</a:t>
            </a:r>
            <a:r>
              <a:rPr lang="en-US" sz="1600" u="sng" dirty="0">
                <a:solidFill>
                  <a:srgbClr val="00B0F0"/>
                </a:solidFill>
              </a:rPr>
              <a:t> 1</a:t>
            </a:r>
            <a:r>
              <a:rPr lang="en-US" sz="1600" dirty="0">
                <a:solidFill>
                  <a:srgbClr val="002060"/>
                </a:solidFill>
              </a:rPr>
              <a:t>: </a:t>
            </a:r>
            <a:r>
              <a:rPr lang="en-US" sz="1600" dirty="0" err="1">
                <a:solidFill>
                  <a:srgbClr val="002060"/>
                </a:solidFill>
              </a:rPr>
              <a:t>Từ</a:t>
            </a:r>
            <a:r>
              <a:rPr lang="en-US" sz="1600" dirty="0">
                <a:solidFill>
                  <a:srgbClr val="002060"/>
                </a:solidFill>
              </a:rPr>
              <a:t> </a:t>
            </a:r>
            <a:r>
              <a:rPr lang="en-US" sz="1600" dirty="0" err="1">
                <a:solidFill>
                  <a:srgbClr val="002060"/>
                </a:solidFill>
              </a:rPr>
              <a:t>đầu</a:t>
            </a:r>
            <a:r>
              <a:rPr lang="en-US" sz="1600" dirty="0">
                <a:solidFill>
                  <a:srgbClr val="002060"/>
                </a:solidFill>
              </a:rPr>
              <a:t> </a:t>
            </a:r>
            <a:r>
              <a:rPr lang="en-US" sz="1600" dirty="0" err="1">
                <a:solidFill>
                  <a:srgbClr val="002060"/>
                </a:solidFill>
              </a:rPr>
              <a:t>đến</a:t>
            </a:r>
            <a:r>
              <a:rPr lang="en-US" sz="1600" dirty="0">
                <a:solidFill>
                  <a:srgbClr val="002060"/>
                </a:solidFill>
              </a:rPr>
              <a:t> </a:t>
            </a:r>
            <a:r>
              <a:rPr lang="en-US" sz="1600" i="1" dirty="0">
                <a:solidFill>
                  <a:srgbClr val="002060"/>
                </a:solidFill>
              </a:rPr>
              <a:t>“…</a:t>
            </a:r>
            <a:r>
              <a:rPr lang="en-US" sz="1600" i="1" dirty="0" err="1">
                <a:solidFill>
                  <a:srgbClr val="002060"/>
                </a:solidFill>
              </a:rPr>
              <a:t>truyền</a:t>
            </a:r>
            <a:r>
              <a:rPr lang="en-US" sz="1600" i="1" dirty="0">
                <a:solidFill>
                  <a:srgbClr val="002060"/>
                </a:solidFill>
              </a:rPr>
              <a:t> </a:t>
            </a:r>
            <a:r>
              <a:rPr lang="en-US" sz="1600" i="1" dirty="0" err="1">
                <a:solidFill>
                  <a:srgbClr val="002060"/>
                </a:solidFill>
              </a:rPr>
              <a:t>ngôi</a:t>
            </a:r>
            <a:r>
              <a:rPr lang="en-US" sz="1600" i="1" dirty="0">
                <a:solidFill>
                  <a:srgbClr val="002060"/>
                </a:solidFill>
              </a:rPr>
              <a:t> </a:t>
            </a:r>
            <a:r>
              <a:rPr lang="en-US" sz="1600" i="1" dirty="0" err="1">
                <a:solidFill>
                  <a:srgbClr val="002060"/>
                </a:solidFill>
              </a:rPr>
              <a:t>cho</a:t>
            </a:r>
            <a:r>
              <a:rPr lang="en-US" sz="1600" dirty="0">
                <a:solidFill>
                  <a:srgbClr val="002060"/>
                </a:solidFill>
              </a:rPr>
              <a:t>”:  </a:t>
            </a:r>
            <a:r>
              <a:rPr lang="en-US" sz="1600" dirty="0" err="1">
                <a:solidFill>
                  <a:srgbClr val="002060"/>
                </a:solidFill>
              </a:rPr>
              <a:t>Vua</a:t>
            </a:r>
            <a:r>
              <a:rPr lang="en-US" sz="1600" dirty="0">
                <a:solidFill>
                  <a:srgbClr val="002060"/>
                </a:solidFill>
              </a:rPr>
              <a:t> </a:t>
            </a:r>
            <a:r>
              <a:rPr lang="en-US" sz="1600" dirty="0" err="1">
                <a:solidFill>
                  <a:srgbClr val="002060"/>
                </a:solidFill>
              </a:rPr>
              <a:t>Hùng</a:t>
            </a:r>
            <a:r>
              <a:rPr lang="en-US" sz="1600" dirty="0">
                <a:solidFill>
                  <a:srgbClr val="002060"/>
                </a:solidFill>
              </a:rPr>
              <a:t> </a:t>
            </a:r>
            <a:r>
              <a:rPr lang="en-US" sz="1600" dirty="0" err="1">
                <a:solidFill>
                  <a:srgbClr val="002060"/>
                </a:solidFill>
              </a:rPr>
              <a:t>chọn</a:t>
            </a:r>
            <a:r>
              <a:rPr lang="en-US" sz="1600" dirty="0">
                <a:solidFill>
                  <a:srgbClr val="002060"/>
                </a:solidFill>
              </a:rPr>
              <a:t> </a:t>
            </a:r>
            <a:r>
              <a:rPr lang="en-US" sz="1600" dirty="0" err="1">
                <a:solidFill>
                  <a:srgbClr val="002060"/>
                </a:solidFill>
              </a:rPr>
              <a:t>người</a:t>
            </a:r>
            <a:r>
              <a:rPr lang="en-US" sz="1600" dirty="0">
                <a:solidFill>
                  <a:srgbClr val="002060"/>
                </a:solidFill>
              </a:rPr>
              <a:t> </a:t>
            </a:r>
            <a:r>
              <a:rPr lang="en-US" sz="1600" dirty="0" err="1">
                <a:solidFill>
                  <a:srgbClr val="002060"/>
                </a:solidFill>
              </a:rPr>
              <a:t>nối</a:t>
            </a:r>
            <a:r>
              <a:rPr lang="en-US" sz="1600" dirty="0">
                <a:solidFill>
                  <a:srgbClr val="002060"/>
                </a:solidFill>
              </a:rPr>
              <a:t> </a:t>
            </a:r>
            <a:r>
              <a:rPr lang="en-US" sz="1600" dirty="0" err="1">
                <a:solidFill>
                  <a:srgbClr val="002060"/>
                </a:solidFill>
              </a:rPr>
              <a:t>ngôi</a:t>
            </a:r>
            <a:r>
              <a:rPr lang="en-US" sz="1600" dirty="0">
                <a:solidFill>
                  <a:srgbClr val="002060"/>
                </a:solidFill>
              </a:rPr>
              <a:t>.</a:t>
            </a:r>
          </a:p>
          <a:p>
            <a:pPr algn="l">
              <a:spcBef>
                <a:spcPts val="600"/>
              </a:spcBef>
            </a:pPr>
            <a:r>
              <a:rPr lang="vi-VN" sz="1600" dirty="0" smtClean="0">
                <a:solidFill>
                  <a:srgbClr val="002060"/>
                </a:solidFill>
              </a:rPr>
              <a:t>- </a:t>
            </a:r>
            <a:r>
              <a:rPr lang="en-US" sz="1600" u="sng" dirty="0" err="1">
                <a:solidFill>
                  <a:srgbClr val="00B0F0"/>
                </a:solidFill>
              </a:rPr>
              <a:t>Phần</a:t>
            </a:r>
            <a:r>
              <a:rPr lang="en-US" sz="1600" u="sng" dirty="0">
                <a:solidFill>
                  <a:srgbClr val="00B0F0"/>
                </a:solidFill>
              </a:rPr>
              <a:t> 2</a:t>
            </a:r>
            <a:r>
              <a:rPr lang="en-US" sz="1600" dirty="0">
                <a:solidFill>
                  <a:srgbClr val="002060"/>
                </a:solidFill>
              </a:rPr>
              <a:t>: </a:t>
            </a:r>
            <a:r>
              <a:rPr lang="en-US" sz="1600" dirty="0" err="1">
                <a:solidFill>
                  <a:srgbClr val="002060"/>
                </a:solidFill>
              </a:rPr>
              <a:t>Tiếp</a:t>
            </a:r>
            <a:r>
              <a:rPr lang="en-US" sz="1600" dirty="0">
                <a:solidFill>
                  <a:srgbClr val="002060"/>
                </a:solidFill>
              </a:rPr>
              <a:t> </a:t>
            </a:r>
            <a:r>
              <a:rPr lang="en-US" sz="1600" dirty="0" err="1">
                <a:solidFill>
                  <a:srgbClr val="002060"/>
                </a:solidFill>
              </a:rPr>
              <a:t>theo</a:t>
            </a:r>
            <a:r>
              <a:rPr lang="en-US" sz="1600" dirty="0">
                <a:solidFill>
                  <a:srgbClr val="002060"/>
                </a:solidFill>
              </a:rPr>
              <a:t> </a:t>
            </a:r>
            <a:r>
              <a:rPr lang="en-US" sz="1600" dirty="0" err="1">
                <a:solidFill>
                  <a:srgbClr val="002060"/>
                </a:solidFill>
              </a:rPr>
              <a:t>đến</a:t>
            </a:r>
            <a:r>
              <a:rPr lang="en-US" sz="1600" dirty="0">
                <a:solidFill>
                  <a:srgbClr val="002060"/>
                </a:solidFill>
              </a:rPr>
              <a:t> </a:t>
            </a:r>
            <a:r>
              <a:rPr lang="en-US" sz="1600" i="1" dirty="0">
                <a:solidFill>
                  <a:srgbClr val="002060"/>
                </a:solidFill>
              </a:rPr>
              <a:t>“…</a:t>
            </a:r>
            <a:r>
              <a:rPr lang="en-US" sz="1600" i="1" dirty="0" err="1">
                <a:solidFill>
                  <a:srgbClr val="002060"/>
                </a:solidFill>
              </a:rPr>
              <a:t>tượng</a:t>
            </a:r>
            <a:r>
              <a:rPr lang="en-US" sz="1600" i="1" dirty="0">
                <a:solidFill>
                  <a:srgbClr val="002060"/>
                </a:solidFill>
              </a:rPr>
              <a:t> </a:t>
            </a:r>
            <a:r>
              <a:rPr lang="en-US" sz="1600" i="1" dirty="0" err="1">
                <a:solidFill>
                  <a:srgbClr val="002060"/>
                </a:solidFill>
              </a:rPr>
              <a:t>hình</a:t>
            </a:r>
            <a:r>
              <a:rPr lang="en-US" sz="1600" i="1" dirty="0">
                <a:solidFill>
                  <a:srgbClr val="002060"/>
                </a:solidFill>
              </a:rPr>
              <a:t> </a:t>
            </a:r>
            <a:r>
              <a:rPr lang="en-US" sz="1600" i="1" dirty="0" err="1">
                <a:solidFill>
                  <a:srgbClr val="002060"/>
                </a:solidFill>
              </a:rPr>
              <a:t>Trời</a:t>
            </a:r>
            <a:r>
              <a:rPr lang="en-US" sz="1600" i="1" dirty="0">
                <a:solidFill>
                  <a:srgbClr val="002060"/>
                </a:solidFill>
              </a:rPr>
              <a:t>,…</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tranh</a:t>
            </a:r>
            <a:r>
              <a:rPr lang="en-US" sz="1600" dirty="0">
                <a:solidFill>
                  <a:srgbClr val="002060"/>
                </a:solidFill>
              </a:rPr>
              <a:t> </a:t>
            </a:r>
            <a:r>
              <a:rPr lang="en-US" sz="1600" dirty="0" err="1">
                <a:solidFill>
                  <a:srgbClr val="002060"/>
                </a:solidFill>
              </a:rPr>
              <a:t>tài</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các</a:t>
            </a:r>
            <a:r>
              <a:rPr lang="en-US" sz="1600" dirty="0">
                <a:solidFill>
                  <a:srgbClr val="002060"/>
                </a:solidFill>
              </a:rPr>
              <a:t> </a:t>
            </a:r>
            <a:r>
              <a:rPr lang="en-US" sz="1600" dirty="0" err="1">
                <a:solidFill>
                  <a:srgbClr val="002060"/>
                </a:solidFill>
              </a:rPr>
              <a:t>hoàng</a:t>
            </a:r>
            <a:r>
              <a:rPr lang="en-US" sz="1600" dirty="0">
                <a:solidFill>
                  <a:srgbClr val="002060"/>
                </a:solidFill>
              </a:rPr>
              <a:t> </a:t>
            </a:r>
            <a:r>
              <a:rPr lang="en-US" sz="1600" dirty="0" err="1" smtClean="0">
                <a:solidFill>
                  <a:srgbClr val="002060"/>
                </a:solidFill>
              </a:rPr>
              <a:t>tử</a:t>
            </a:r>
            <a:r>
              <a:rPr lang="en-US" sz="1600" dirty="0" smtClean="0">
                <a:solidFill>
                  <a:srgbClr val="002060"/>
                </a:solidFill>
              </a:rPr>
              <a:t>.</a:t>
            </a:r>
          </a:p>
          <a:p>
            <a:pPr algn="l">
              <a:spcBef>
                <a:spcPts val="600"/>
              </a:spcBef>
            </a:pPr>
            <a:r>
              <a:rPr lang="vi-VN" sz="1600" dirty="0" smtClean="0">
                <a:solidFill>
                  <a:srgbClr val="002060"/>
                </a:solidFill>
              </a:rPr>
              <a:t>- </a:t>
            </a:r>
            <a:r>
              <a:rPr lang="en-US" sz="1600" u="sng" dirty="0" err="1">
                <a:solidFill>
                  <a:srgbClr val="00B0F0"/>
                </a:solidFill>
              </a:rPr>
              <a:t>Phần</a:t>
            </a:r>
            <a:r>
              <a:rPr lang="en-US" sz="1600" u="sng" dirty="0">
                <a:solidFill>
                  <a:srgbClr val="00B0F0"/>
                </a:solidFill>
              </a:rPr>
              <a:t> 3</a:t>
            </a:r>
            <a:r>
              <a:rPr lang="en-US" sz="1600" dirty="0">
                <a:solidFill>
                  <a:srgbClr val="002060"/>
                </a:solidFill>
              </a:rPr>
              <a:t>: </a:t>
            </a:r>
            <a:r>
              <a:rPr lang="en-US" sz="1600" dirty="0" err="1">
                <a:solidFill>
                  <a:srgbClr val="002060"/>
                </a:solidFill>
              </a:rPr>
              <a:t>Còn</a:t>
            </a:r>
            <a:r>
              <a:rPr lang="en-US" sz="1600" dirty="0">
                <a:solidFill>
                  <a:srgbClr val="002060"/>
                </a:solidFill>
              </a:rPr>
              <a:t> </a:t>
            </a:r>
            <a:r>
              <a:rPr lang="en-US" sz="1600" dirty="0" err="1">
                <a:solidFill>
                  <a:srgbClr val="002060"/>
                </a:solidFill>
              </a:rPr>
              <a:t>lại</a:t>
            </a:r>
            <a:r>
              <a:rPr lang="en-US" sz="1600" dirty="0">
                <a:solidFill>
                  <a:srgbClr val="002060"/>
                </a:solidFill>
              </a:rPr>
              <a:t>: Ý </a:t>
            </a:r>
            <a:r>
              <a:rPr lang="en-US" sz="1600" dirty="0" err="1">
                <a:solidFill>
                  <a:srgbClr val="002060"/>
                </a:solidFill>
              </a:rPr>
              <a:t>nghĩa</a:t>
            </a:r>
            <a:r>
              <a:rPr lang="en-US" sz="1600" dirty="0">
                <a:solidFill>
                  <a:srgbClr val="002060"/>
                </a:solidFill>
              </a:rPr>
              <a:t> </a:t>
            </a:r>
            <a:r>
              <a:rPr lang="en-US" sz="1600" dirty="0" err="1">
                <a:solidFill>
                  <a:srgbClr val="002060"/>
                </a:solidFill>
              </a:rPr>
              <a:t>và</a:t>
            </a:r>
            <a:r>
              <a:rPr lang="en-US" sz="1600" dirty="0">
                <a:solidFill>
                  <a:srgbClr val="002060"/>
                </a:solidFill>
              </a:rPr>
              <a:t> </a:t>
            </a:r>
            <a:r>
              <a:rPr lang="en-US" sz="1600" dirty="0" err="1">
                <a:solidFill>
                  <a:srgbClr val="002060"/>
                </a:solidFill>
              </a:rPr>
              <a:t>tục</a:t>
            </a:r>
            <a:r>
              <a:rPr lang="en-US" sz="1600" dirty="0">
                <a:solidFill>
                  <a:srgbClr val="002060"/>
                </a:solidFill>
              </a:rPr>
              <a:t> </a:t>
            </a:r>
            <a:r>
              <a:rPr lang="en-US" sz="1600" dirty="0" err="1">
                <a:solidFill>
                  <a:srgbClr val="002060"/>
                </a:solidFill>
              </a:rPr>
              <a:t>làm</a:t>
            </a:r>
            <a:r>
              <a:rPr lang="en-US" sz="1600" dirty="0">
                <a:solidFill>
                  <a:srgbClr val="002060"/>
                </a:solidFill>
              </a:rPr>
              <a:t> </a:t>
            </a:r>
            <a:r>
              <a:rPr lang="en-US" sz="1600" dirty="0" err="1">
                <a:solidFill>
                  <a:srgbClr val="002060"/>
                </a:solidFill>
              </a:rPr>
              <a:t>bánh</a:t>
            </a:r>
            <a:r>
              <a:rPr lang="en-US" sz="1600" dirty="0">
                <a:solidFill>
                  <a:srgbClr val="002060"/>
                </a:solidFill>
              </a:rPr>
              <a:t> </a:t>
            </a:r>
            <a:r>
              <a:rPr lang="en-US" sz="1600" dirty="0" err="1">
                <a:solidFill>
                  <a:srgbClr val="002060"/>
                </a:solidFill>
              </a:rPr>
              <a:t>chưng</a:t>
            </a:r>
            <a:r>
              <a:rPr lang="en-US" sz="1600" dirty="0">
                <a:solidFill>
                  <a:srgbClr val="002060"/>
                </a:solidFill>
              </a:rPr>
              <a:t> </a:t>
            </a:r>
            <a:r>
              <a:rPr lang="en-US" sz="1600" dirty="0" err="1">
                <a:solidFill>
                  <a:srgbClr val="002060"/>
                </a:solidFill>
              </a:rPr>
              <a:t>bánh</a:t>
            </a:r>
            <a:r>
              <a:rPr lang="en-US" sz="1600" dirty="0">
                <a:solidFill>
                  <a:srgbClr val="002060"/>
                </a:solidFill>
              </a:rPr>
              <a:t> </a:t>
            </a:r>
            <a:r>
              <a:rPr lang="en-US" sz="1600" dirty="0" err="1">
                <a:solidFill>
                  <a:srgbClr val="002060"/>
                </a:solidFill>
              </a:rPr>
              <a:t>giầy</a:t>
            </a:r>
            <a:r>
              <a:rPr lang="en-US" sz="1600" dirty="0" smtClean="0">
                <a:solidFill>
                  <a:srgbClr val="002060"/>
                </a:solidFill>
              </a:rPr>
              <a:t>.</a:t>
            </a:r>
          </a:p>
          <a:p>
            <a:pPr algn="l"/>
            <a:endParaRPr lang="en-US" sz="1600" dirty="0">
              <a:solidFill>
                <a:srgbClr val="002060"/>
              </a:solidFill>
            </a:endParaRPr>
          </a:p>
        </p:txBody>
      </p:sp>
      <p:sp>
        <p:nvSpPr>
          <p:cNvPr id="2" name="Rectangle 1"/>
          <p:cNvSpPr/>
          <p:nvPr/>
        </p:nvSpPr>
        <p:spPr>
          <a:xfrm>
            <a:off x="3716640" y="2538234"/>
            <a:ext cx="1428583" cy="400110"/>
          </a:xfrm>
          <a:prstGeom prst="rect">
            <a:avLst/>
          </a:prstGeom>
        </p:spPr>
        <p:txBody>
          <a:bodyPr wrap="square">
            <a:spAutoFit/>
          </a:bodyPr>
          <a:lstStyle/>
          <a:p>
            <a:r>
              <a:rPr lang="en-US" sz="2000" dirty="0">
                <a:solidFill>
                  <a:srgbClr val="002060"/>
                </a:solidFill>
              </a:rPr>
              <a:t>4. </a:t>
            </a:r>
            <a:r>
              <a:rPr lang="en-US" sz="2000" dirty="0" err="1" smtClean="0">
                <a:solidFill>
                  <a:srgbClr val="002060"/>
                </a:solidFill>
              </a:rPr>
              <a:t>Bố</a:t>
            </a:r>
            <a:r>
              <a:rPr lang="en-US" sz="2000" dirty="0" smtClean="0">
                <a:solidFill>
                  <a:srgbClr val="002060"/>
                </a:solidFill>
              </a:rPr>
              <a:t> </a:t>
            </a:r>
            <a:r>
              <a:rPr lang="en-US" sz="2000" dirty="0" err="1" smtClean="0">
                <a:solidFill>
                  <a:srgbClr val="002060"/>
                </a:solidFill>
              </a:rPr>
              <a:t>cục</a:t>
            </a:r>
            <a:r>
              <a:rPr lang="en-US" sz="2000" dirty="0" smtClean="0">
                <a:solidFill>
                  <a:srgbClr val="002060"/>
                </a:solidFill>
              </a:rPr>
              <a:t>: </a:t>
            </a:r>
            <a:endParaRPr lang="en-US" sz="2000" dirty="0">
              <a:solidFill>
                <a:srgbClr val="002060"/>
              </a:solidFill>
            </a:endParaRPr>
          </a:p>
        </p:txBody>
      </p:sp>
      <p:sp>
        <p:nvSpPr>
          <p:cNvPr id="11" name="Rectangle 10"/>
          <p:cNvSpPr/>
          <p:nvPr/>
        </p:nvSpPr>
        <p:spPr>
          <a:xfrm>
            <a:off x="4981658" y="2562825"/>
            <a:ext cx="1428583" cy="400110"/>
          </a:xfrm>
          <a:prstGeom prst="rect">
            <a:avLst/>
          </a:prstGeom>
        </p:spPr>
        <p:txBody>
          <a:bodyPr wrap="square">
            <a:spAutoFit/>
          </a:bodyPr>
          <a:lstStyle/>
          <a:p>
            <a:r>
              <a:rPr lang="en-US" sz="2000" dirty="0" smtClean="0">
                <a:solidFill>
                  <a:srgbClr val="002060"/>
                </a:solidFill>
              </a:rPr>
              <a:t>3 </a:t>
            </a:r>
            <a:r>
              <a:rPr lang="en-US" sz="2000" dirty="0" err="1" smtClean="0">
                <a:solidFill>
                  <a:srgbClr val="002060"/>
                </a:solidFill>
              </a:rPr>
              <a:t>phần</a:t>
            </a:r>
            <a:r>
              <a:rPr lang="en-US" sz="2000" dirty="0" smtClean="0">
                <a:solidFill>
                  <a:srgbClr val="002060"/>
                </a:solidFill>
              </a:rPr>
              <a:t>. </a:t>
            </a:r>
            <a:endParaRPr lang="en-US" sz="2000" dirty="0">
              <a:solidFill>
                <a:srgbClr val="002060"/>
              </a:solidFill>
            </a:endParaRPr>
          </a:p>
        </p:txBody>
      </p:sp>
      <p:sp>
        <p:nvSpPr>
          <p:cNvPr id="12" name="Title 1"/>
          <p:cNvSpPr txBox="1">
            <a:spLocks/>
          </p:cNvSpPr>
          <p:nvPr/>
        </p:nvSpPr>
        <p:spPr>
          <a:xfrm>
            <a:off x="1795308" y="1540355"/>
            <a:ext cx="1472662" cy="4456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smtClean="0">
                <a:solidFill>
                  <a:srgbClr val="002060"/>
                </a:solidFill>
              </a:rPr>
              <a:t>2</a:t>
            </a:r>
            <a:r>
              <a:rPr lang="en-US" sz="2000" dirty="0">
                <a:solidFill>
                  <a:srgbClr val="002060"/>
                </a:solidFill>
              </a:rPr>
              <a:t>. </a:t>
            </a:r>
            <a:r>
              <a:rPr lang="en-US" sz="2000" dirty="0" err="1">
                <a:solidFill>
                  <a:srgbClr val="002060"/>
                </a:solidFill>
              </a:rPr>
              <a:t>Ngôi</a:t>
            </a:r>
            <a:r>
              <a:rPr lang="en-US" sz="2000" dirty="0">
                <a:solidFill>
                  <a:srgbClr val="002060"/>
                </a:solidFill>
              </a:rPr>
              <a:t> </a:t>
            </a:r>
            <a:r>
              <a:rPr lang="en-US" sz="2000" dirty="0" err="1">
                <a:solidFill>
                  <a:srgbClr val="002060"/>
                </a:solidFill>
              </a:rPr>
              <a:t>kể</a:t>
            </a:r>
            <a:r>
              <a:rPr lang="en-US" sz="2000" dirty="0" smtClean="0">
                <a:solidFill>
                  <a:srgbClr val="002060"/>
                </a:solidFill>
              </a:rPr>
              <a:t>:</a:t>
            </a:r>
            <a:endParaRPr lang="en-US" sz="2000" dirty="0">
              <a:solidFill>
                <a:srgbClr val="002060"/>
              </a:solidFill>
            </a:endParaRPr>
          </a:p>
        </p:txBody>
      </p:sp>
      <p:sp>
        <p:nvSpPr>
          <p:cNvPr id="13" name="Title 1"/>
          <p:cNvSpPr txBox="1">
            <a:spLocks/>
          </p:cNvSpPr>
          <p:nvPr/>
        </p:nvSpPr>
        <p:spPr>
          <a:xfrm>
            <a:off x="3267970" y="1140245"/>
            <a:ext cx="1818738" cy="40011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err="1" smtClean="0">
                <a:solidFill>
                  <a:srgbClr val="002060"/>
                </a:solidFill>
              </a:rPr>
              <a:t>Truyền</a:t>
            </a:r>
            <a:r>
              <a:rPr lang="en-US" sz="2000" dirty="0" smtClean="0">
                <a:solidFill>
                  <a:srgbClr val="002060"/>
                </a:solidFill>
              </a:rPr>
              <a:t> </a:t>
            </a:r>
            <a:r>
              <a:rPr lang="en-US" sz="2000" dirty="0" err="1" smtClean="0">
                <a:solidFill>
                  <a:srgbClr val="002060"/>
                </a:solidFill>
              </a:rPr>
              <a:t>thuyết</a:t>
            </a:r>
            <a:endParaRPr lang="en-US" sz="2000" dirty="0">
              <a:solidFill>
                <a:srgbClr val="002060"/>
              </a:solidFill>
            </a:endParaRPr>
          </a:p>
        </p:txBody>
      </p:sp>
      <p:sp>
        <p:nvSpPr>
          <p:cNvPr id="14" name="Title 1"/>
          <p:cNvSpPr txBox="1">
            <a:spLocks/>
          </p:cNvSpPr>
          <p:nvPr/>
        </p:nvSpPr>
        <p:spPr>
          <a:xfrm>
            <a:off x="1795308" y="2008081"/>
            <a:ext cx="3081492" cy="40983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smtClean="0">
                <a:solidFill>
                  <a:srgbClr val="002060"/>
                </a:solidFill>
              </a:rPr>
              <a:t>3</a:t>
            </a:r>
            <a:r>
              <a:rPr lang="en-US" sz="2000" dirty="0">
                <a:solidFill>
                  <a:srgbClr val="002060"/>
                </a:solidFill>
              </a:rPr>
              <a:t>. </a:t>
            </a:r>
            <a:r>
              <a:rPr lang="en-US" sz="2000" dirty="0" err="1">
                <a:solidFill>
                  <a:srgbClr val="002060"/>
                </a:solidFill>
              </a:rPr>
              <a:t>Phương</a:t>
            </a:r>
            <a:r>
              <a:rPr lang="en-US" sz="2000" dirty="0">
                <a:solidFill>
                  <a:srgbClr val="002060"/>
                </a:solidFill>
              </a:rPr>
              <a:t> </a:t>
            </a:r>
            <a:r>
              <a:rPr lang="en-US" sz="2000" dirty="0" err="1">
                <a:solidFill>
                  <a:srgbClr val="002060"/>
                </a:solidFill>
              </a:rPr>
              <a:t>thức</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đạt</a:t>
            </a:r>
            <a:r>
              <a:rPr lang="en-US" sz="2000" dirty="0" smtClean="0">
                <a:solidFill>
                  <a:srgbClr val="002060"/>
                </a:solidFill>
              </a:rPr>
              <a:t>:</a:t>
            </a:r>
            <a:endParaRPr lang="en-US" sz="2000" dirty="0">
              <a:solidFill>
                <a:srgbClr val="002060"/>
              </a:solidFill>
            </a:endParaRPr>
          </a:p>
        </p:txBody>
      </p:sp>
      <p:sp>
        <p:nvSpPr>
          <p:cNvPr id="15" name="Title 1"/>
          <p:cNvSpPr txBox="1">
            <a:spLocks/>
          </p:cNvSpPr>
          <p:nvPr/>
        </p:nvSpPr>
        <p:spPr>
          <a:xfrm>
            <a:off x="3291956" y="1544463"/>
            <a:ext cx="1713974" cy="44567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err="1" smtClean="0">
                <a:solidFill>
                  <a:srgbClr val="002060"/>
                </a:solidFill>
              </a:rPr>
              <a:t>Ngôi</a:t>
            </a:r>
            <a:r>
              <a:rPr lang="en-US" sz="2000" dirty="0" smtClean="0">
                <a:solidFill>
                  <a:srgbClr val="002060"/>
                </a:solidFill>
              </a:rPr>
              <a:t> </a:t>
            </a:r>
            <a:r>
              <a:rPr lang="en-US" sz="2000" dirty="0" err="1">
                <a:solidFill>
                  <a:srgbClr val="002060"/>
                </a:solidFill>
              </a:rPr>
              <a:t>thứ</a:t>
            </a:r>
            <a:r>
              <a:rPr lang="en-US" sz="2000" dirty="0">
                <a:solidFill>
                  <a:srgbClr val="002060"/>
                </a:solidFill>
              </a:rPr>
              <a:t> </a:t>
            </a:r>
            <a:r>
              <a:rPr lang="en-US" sz="2000" dirty="0" err="1" smtClean="0">
                <a:solidFill>
                  <a:srgbClr val="002060"/>
                </a:solidFill>
              </a:rPr>
              <a:t>ba</a:t>
            </a:r>
            <a:endParaRPr lang="en-US" sz="2000" dirty="0">
              <a:solidFill>
                <a:srgbClr val="002060"/>
              </a:solidFill>
            </a:endParaRPr>
          </a:p>
        </p:txBody>
      </p:sp>
      <p:sp>
        <p:nvSpPr>
          <p:cNvPr id="16" name="Title 1"/>
          <p:cNvSpPr txBox="1">
            <a:spLocks/>
          </p:cNvSpPr>
          <p:nvPr/>
        </p:nvSpPr>
        <p:spPr>
          <a:xfrm>
            <a:off x="4735290" y="2026021"/>
            <a:ext cx="960660" cy="409831"/>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dirty="0" err="1" smtClean="0">
                <a:solidFill>
                  <a:srgbClr val="002060"/>
                </a:solidFill>
              </a:rPr>
              <a:t>Tự</a:t>
            </a:r>
            <a:r>
              <a:rPr lang="en-US" sz="2000" dirty="0" smtClean="0">
                <a:solidFill>
                  <a:srgbClr val="002060"/>
                </a:solidFill>
              </a:rPr>
              <a:t> </a:t>
            </a:r>
            <a:r>
              <a:rPr lang="en-US" sz="2000" dirty="0" err="1" smtClean="0">
                <a:solidFill>
                  <a:srgbClr val="002060"/>
                </a:solidFill>
              </a:rPr>
              <a:t>sự</a:t>
            </a:r>
            <a:endParaRPr lang="en-US" sz="2000" dirty="0">
              <a:solidFill>
                <a:srgbClr val="002060"/>
              </a:solidFill>
            </a:endParaRPr>
          </a:p>
        </p:txBody>
      </p:sp>
      <p:pic>
        <p:nvPicPr>
          <p:cNvPr id="3" name="Picture 2"/>
          <p:cNvPicPr>
            <a:picLocks noChangeAspect="1"/>
          </p:cNvPicPr>
          <p:nvPr/>
        </p:nvPicPr>
        <p:blipFill>
          <a:blip r:embed="rId3"/>
          <a:stretch>
            <a:fillRect/>
          </a:stretch>
        </p:blipFill>
        <p:spPr>
          <a:xfrm>
            <a:off x="3943350" y="4875691"/>
            <a:ext cx="6169687" cy="1982310"/>
          </a:xfrm>
          <a:prstGeom prst="rect">
            <a:avLst/>
          </a:prstGeom>
        </p:spPr>
      </p:pic>
    </p:spTree>
    <p:extLst>
      <p:ext uri="{BB962C8B-B14F-4D97-AF65-F5344CB8AC3E}">
        <p14:creationId xmlns:p14="http://schemas.microsoft.com/office/powerpoint/2010/main" val="24110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ircle(in)">
                                      <p:cBhvr>
                                        <p:cTn id="49" dur="20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circle(in)">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1750" fill="hold"/>
                                        <p:tgtEl>
                                          <p:spTgt spid="10"/>
                                        </p:tgtEl>
                                        <p:attrNameLst>
                                          <p:attrName>ppt_w</p:attrName>
                                        </p:attrNameLst>
                                      </p:cBhvr>
                                      <p:tavLst>
                                        <p:tav tm="0">
                                          <p:val>
                                            <p:fltVal val="0"/>
                                          </p:val>
                                        </p:tav>
                                        <p:tav tm="100000">
                                          <p:val>
                                            <p:strVal val="#ppt_w"/>
                                          </p:val>
                                        </p:tav>
                                      </p:tavLst>
                                    </p:anim>
                                    <p:anim calcmode="lin" valueType="num">
                                      <p:cBhvr>
                                        <p:cTn id="74" dur="1750" fill="hold"/>
                                        <p:tgtEl>
                                          <p:spTgt spid="10"/>
                                        </p:tgtEl>
                                        <p:attrNameLst>
                                          <p:attrName>ppt_h</p:attrName>
                                        </p:attrNameLst>
                                      </p:cBhvr>
                                      <p:tavLst>
                                        <p:tav tm="0">
                                          <p:val>
                                            <p:fltVal val="0"/>
                                          </p:val>
                                        </p:tav>
                                        <p:tav tm="100000">
                                          <p:val>
                                            <p:strVal val="#ppt_h"/>
                                          </p:val>
                                        </p:tav>
                                      </p:tavLst>
                                    </p:anim>
                                    <p:animEffect transition="in" filter="fade">
                                      <p:cBhvr>
                                        <p:cTn id="75"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10" grpId="0"/>
      <p:bldP spid="2"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678292" y="478245"/>
            <a:ext cx="8237204" cy="436155"/>
          </a:xfrm>
        </p:spPr>
        <p:txBody>
          <a:bodyPr>
            <a:noAutofit/>
          </a:bodyPr>
          <a:lstStyle/>
          <a:p>
            <a:pPr marL="0" indent="0">
              <a:buNone/>
            </a:pPr>
            <a:r>
              <a:rPr lang="en-US" sz="2000" dirty="0" err="1" smtClean="0">
                <a:solidFill>
                  <a:srgbClr val="002060"/>
                </a:solidFill>
              </a:rPr>
              <a:t>Chúng</a:t>
            </a:r>
            <a:r>
              <a:rPr lang="en-US" sz="2000" dirty="0" smtClean="0">
                <a:solidFill>
                  <a:srgbClr val="002060"/>
                </a:solidFill>
              </a:rPr>
              <a:t> ta </a:t>
            </a:r>
            <a:r>
              <a:rPr lang="en-US" sz="2000" dirty="0" err="1" smtClean="0">
                <a:solidFill>
                  <a:srgbClr val="002060"/>
                </a:solidFill>
              </a:rPr>
              <a:t>sẽ</a:t>
            </a:r>
            <a:r>
              <a:rPr lang="en-US" sz="2000" dirty="0" smtClean="0">
                <a:solidFill>
                  <a:srgbClr val="002060"/>
                </a:solidFill>
              </a:rPr>
              <a:t> </a:t>
            </a:r>
            <a:r>
              <a:rPr lang="en-US" sz="2000" dirty="0" err="1" smtClean="0">
                <a:solidFill>
                  <a:srgbClr val="002060"/>
                </a:solidFill>
              </a:rPr>
              <a:t>tiếp</a:t>
            </a:r>
            <a:r>
              <a:rPr lang="en-US" sz="2000" dirty="0" smtClean="0">
                <a:solidFill>
                  <a:srgbClr val="002060"/>
                </a:solidFill>
              </a:rPr>
              <a:t> </a:t>
            </a:r>
            <a:r>
              <a:rPr lang="en-US" sz="2000" dirty="0" err="1" smtClean="0">
                <a:solidFill>
                  <a:srgbClr val="002060"/>
                </a:solidFill>
              </a:rPr>
              <a:t>tục</a:t>
            </a:r>
            <a:r>
              <a:rPr lang="en-US" sz="2000" dirty="0" smtClean="0">
                <a:solidFill>
                  <a:srgbClr val="002060"/>
                </a:solidFill>
              </a:rPr>
              <a:t> </a:t>
            </a:r>
            <a:r>
              <a:rPr lang="en-US" sz="2000" dirty="0" err="1" smtClean="0">
                <a:solidFill>
                  <a:srgbClr val="002060"/>
                </a:solidFill>
              </a:rPr>
              <a:t>thực</a:t>
            </a:r>
            <a:r>
              <a:rPr lang="en-US" sz="2000" dirty="0" smtClean="0">
                <a:solidFill>
                  <a:srgbClr val="002060"/>
                </a:solidFill>
              </a:rPr>
              <a:t> </a:t>
            </a:r>
            <a:r>
              <a:rPr lang="en-US" sz="2000" dirty="0" err="1" smtClean="0">
                <a:solidFill>
                  <a:srgbClr val="002060"/>
                </a:solidFill>
              </a:rPr>
              <a:t>hiện</a:t>
            </a:r>
            <a:r>
              <a:rPr lang="en-US" sz="2000" dirty="0" smtClean="0">
                <a:solidFill>
                  <a:srgbClr val="002060"/>
                </a:solidFill>
              </a:rPr>
              <a:t> </a:t>
            </a:r>
            <a:r>
              <a:rPr lang="en-US" sz="2000" dirty="0" err="1" smtClean="0">
                <a:solidFill>
                  <a:srgbClr val="002060"/>
                </a:solidFill>
              </a:rPr>
              <a:t>các</a:t>
            </a:r>
            <a:r>
              <a:rPr lang="en-US" sz="2000" dirty="0" smtClean="0">
                <a:solidFill>
                  <a:srgbClr val="002060"/>
                </a:solidFill>
              </a:rPr>
              <a:t> </a:t>
            </a:r>
            <a:r>
              <a:rPr lang="en-US" sz="2000" dirty="0" err="1" smtClean="0">
                <a:solidFill>
                  <a:srgbClr val="002060"/>
                </a:solidFill>
              </a:rPr>
              <a:t>yêu</a:t>
            </a:r>
            <a:r>
              <a:rPr lang="en-US" sz="2000" dirty="0" smtClean="0">
                <a:solidFill>
                  <a:srgbClr val="002060"/>
                </a:solidFill>
              </a:rPr>
              <a:t> </a:t>
            </a:r>
            <a:r>
              <a:rPr lang="en-US" sz="2000" dirty="0" err="1" smtClean="0">
                <a:solidFill>
                  <a:srgbClr val="002060"/>
                </a:solidFill>
              </a:rPr>
              <a:t>cầu</a:t>
            </a:r>
            <a:r>
              <a:rPr lang="en-US" sz="2000" dirty="0" smtClean="0">
                <a:solidFill>
                  <a:srgbClr val="002060"/>
                </a:solidFill>
              </a:rPr>
              <a:t> </a:t>
            </a:r>
            <a:r>
              <a:rPr lang="en-US" sz="2000" dirty="0" err="1" smtClean="0">
                <a:solidFill>
                  <a:srgbClr val="002060"/>
                </a:solidFill>
              </a:rPr>
              <a:t>chính</a:t>
            </a:r>
            <a:r>
              <a:rPr lang="en-US" sz="2000" dirty="0" smtClean="0">
                <a:solidFill>
                  <a:srgbClr val="002060"/>
                </a:solidFill>
              </a:rPr>
              <a:t> </a:t>
            </a:r>
            <a:r>
              <a:rPr lang="en-US" sz="2000" dirty="0" err="1" smtClean="0">
                <a:solidFill>
                  <a:srgbClr val="002060"/>
                </a:solidFill>
              </a:rPr>
              <a:t>của</a:t>
            </a:r>
            <a:r>
              <a:rPr lang="en-US" sz="2000" dirty="0" smtClean="0">
                <a:solidFill>
                  <a:srgbClr val="002060"/>
                </a:solidFill>
              </a:rPr>
              <a:t> </a:t>
            </a:r>
            <a:r>
              <a:rPr lang="en-US" sz="2000" dirty="0" err="1" smtClean="0">
                <a:solidFill>
                  <a:srgbClr val="002060"/>
                </a:solidFill>
              </a:rPr>
              <a:t>bài</a:t>
            </a:r>
            <a:r>
              <a:rPr lang="en-US" sz="2000" dirty="0" smtClean="0">
                <a:solidFill>
                  <a:srgbClr val="002060"/>
                </a:solidFill>
              </a:rPr>
              <a:t> </a:t>
            </a:r>
            <a:r>
              <a:rPr lang="en-US" sz="2000" dirty="0" err="1" smtClean="0">
                <a:solidFill>
                  <a:srgbClr val="002060"/>
                </a:solidFill>
              </a:rPr>
              <a:t>học</a:t>
            </a:r>
            <a:r>
              <a:rPr lang="en-US" sz="2000" dirty="0" smtClean="0">
                <a:solidFill>
                  <a:srgbClr val="002060"/>
                </a:solidFill>
              </a:rPr>
              <a:t> </a:t>
            </a:r>
            <a:r>
              <a:rPr lang="en-US" sz="2000" dirty="0" err="1" smtClean="0">
                <a:solidFill>
                  <a:srgbClr val="002060"/>
                </a:solidFill>
              </a:rPr>
              <a:t>hôm</a:t>
            </a:r>
            <a:r>
              <a:rPr lang="en-US" sz="2000" dirty="0" smtClean="0">
                <a:solidFill>
                  <a:srgbClr val="002060"/>
                </a:solidFill>
              </a:rPr>
              <a:t> nay.</a:t>
            </a:r>
            <a:endParaRPr lang="en-US" sz="2000" b="1" dirty="0">
              <a:solidFill>
                <a:srgbClr val="FF0000"/>
              </a:solidFill>
            </a:endParaRPr>
          </a:p>
        </p:txBody>
      </p:sp>
      <p:sp>
        <p:nvSpPr>
          <p:cNvPr id="6" name="Title 1"/>
          <p:cNvSpPr txBox="1">
            <a:spLocks/>
          </p:cNvSpPr>
          <p:nvPr/>
        </p:nvSpPr>
        <p:spPr>
          <a:xfrm>
            <a:off x="1868064" y="2034188"/>
            <a:ext cx="7047432" cy="8584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solidFill>
                  <a:srgbClr val="002060"/>
                </a:solidFill>
              </a:rPr>
              <a:t>1. </a:t>
            </a:r>
            <a:r>
              <a:rPr lang="en-US" sz="2400" dirty="0" err="1" smtClean="0">
                <a:solidFill>
                  <a:srgbClr val="002060"/>
                </a:solidFill>
              </a:rPr>
              <a:t>Xác</a:t>
            </a:r>
            <a:r>
              <a:rPr lang="en-US" sz="2400" dirty="0" smtClean="0">
                <a:solidFill>
                  <a:srgbClr val="002060"/>
                </a:solidFill>
              </a:rPr>
              <a:t> </a:t>
            </a:r>
            <a:r>
              <a:rPr lang="en-US" sz="2400" dirty="0" err="1" smtClean="0">
                <a:solidFill>
                  <a:srgbClr val="002060"/>
                </a:solidFill>
              </a:rPr>
              <a:t>định</a:t>
            </a:r>
            <a:r>
              <a:rPr lang="en-US" sz="2400" dirty="0" smtClean="0">
                <a:solidFill>
                  <a:srgbClr val="002060"/>
                </a:solidFill>
              </a:rPr>
              <a:t> </a:t>
            </a:r>
            <a:r>
              <a:rPr lang="en-US" sz="2400" dirty="0" err="1" smtClean="0">
                <a:solidFill>
                  <a:srgbClr val="00B0F0"/>
                </a:solidFill>
              </a:rPr>
              <a:t>đặc</a:t>
            </a:r>
            <a:r>
              <a:rPr lang="en-US" sz="2400" dirty="0" smtClean="0">
                <a:solidFill>
                  <a:srgbClr val="00B0F0"/>
                </a:solidFill>
              </a:rPr>
              <a:t> </a:t>
            </a:r>
            <a:r>
              <a:rPr lang="en-US" sz="2400" dirty="0" err="1" smtClean="0">
                <a:solidFill>
                  <a:srgbClr val="00B0F0"/>
                </a:solidFill>
              </a:rPr>
              <a:t>điểm</a:t>
            </a:r>
            <a:r>
              <a:rPr lang="en-US" sz="2400" dirty="0" smtClean="0">
                <a:solidFill>
                  <a:srgbClr val="00B0F0"/>
                </a:solidFill>
              </a:rPr>
              <a:t> </a:t>
            </a:r>
            <a:r>
              <a:rPr lang="en-US" sz="2400" dirty="0" err="1" smtClean="0">
                <a:solidFill>
                  <a:srgbClr val="00B0F0"/>
                </a:solidFill>
              </a:rPr>
              <a:t>cốt</a:t>
            </a:r>
            <a:r>
              <a:rPr lang="en-US" sz="2400" dirty="0" smtClean="0">
                <a:solidFill>
                  <a:srgbClr val="00B0F0"/>
                </a:solidFill>
              </a:rPr>
              <a:t> </a:t>
            </a:r>
            <a:r>
              <a:rPr lang="en-US" sz="2400" dirty="0" err="1" smtClean="0">
                <a:solidFill>
                  <a:srgbClr val="00B0F0"/>
                </a:solidFill>
              </a:rPr>
              <a:t>truyện</a:t>
            </a:r>
            <a:r>
              <a:rPr lang="en-US" sz="2400" dirty="0" smtClean="0">
                <a:solidFill>
                  <a:srgbClr val="00B0F0"/>
                </a:solidFill>
              </a:rPr>
              <a:t> </a:t>
            </a:r>
            <a:r>
              <a:rPr lang="en-US" sz="2400" dirty="0" err="1" smtClean="0">
                <a:solidFill>
                  <a:srgbClr val="002060"/>
                </a:solidFill>
              </a:rPr>
              <a:t>truyền</a:t>
            </a:r>
            <a:r>
              <a:rPr lang="en-US" sz="2400" dirty="0" smtClean="0">
                <a:solidFill>
                  <a:srgbClr val="002060"/>
                </a:solidFill>
              </a:rPr>
              <a:t> </a:t>
            </a:r>
            <a:r>
              <a:rPr lang="en-US" sz="2400" dirty="0" err="1" smtClean="0">
                <a:solidFill>
                  <a:srgbClr val="002060"/>
                </a:solidFill>
              </a:rPr>
              <a:t>thuyết</a:t>
            </a:r>
            <a:r>
              <a:rPr lang="en-US" sz="2400" dirty="0" smtClean="0">
                <a:solidFill>
                  <a:srgbClr val="002060"/>
                </a:solidFill>
              </a:rPr>
              <a:t> qua </a:t>
            </a:r>
            <a:r>
              <a:rPr lang="en-US" sz="2400" dirty="0" err="1" smtClean="0">
                <a:solidFill>
                  <a:srgbClr val="002060"/>
                </a:solidFill>
              </a:rPr>
              <a:t>truyện</a:t>
            </a:r>
            <a:r>
              <a:rPr lang="en-US" sz="2400" dirty="0" smtClean="0">
                <a:solidFill>
                  <a:srgbClr val="002060"/>
                </a:solidFill>
              </a:rPr>
              <a:t> </a:t>
            </a:r>
            <a:r>
              <a:rPr lang="en-US" sz="2400" i="1" dirty="0" err="1" smtClean="0">
                <a:solidFill>
                  <a:srgbClr val="002060"/>
                </a:solidFill>
              </a:rPr>
              <a:t>Bánh</a:t>
            </a:r>
            <a:r>
              <a:rPr lang="en-US" sz="2400" i="1" dirty="0" smtClean="0">
                <a:solidFill>
                  <a:srgbClr val="002060"/>
                </a:solidFill>
              </a:rPr>
              <a:t> </a:t>
            </a:r>
            <a:r>
              <a:rPr lang="en-US" sz="2400" i="1" dirty="0" err="1" smtClean="0">
                <a:solidFill>
                  <a:srgbClr val="002060"/>
                </a:solidFill>
              </a:rPr>
              <a:t>chưng</a:t>
            </a:r>
            <a:r>
              <a:rPr lang="en-US" sz="2400" i="1" dirty="0" smtClean="0">
                <a:solidFill>
                  <a:srgbClr val="002060"/>
                </a:solidFill>
              </a:rPr>
              <a:t>, </a:t>
            </a:r>
            <a:r>
              <a:rPr lang="en-US" sz="2400" i="1" dirty="0" err="1" smtClean="0">
                <a:solidFill>
                  <a:srgbClr val="002060"/>
                </a:solidFill>
              </a:rPr>
              <a:t>bánh</a:t>
            </a:r>
            <a:r>
              <a:rPr lang="en-US" sz="2400" i="1" dirty="0" smtClean="0">
                <a:solidFill>
                  <a:srgbClr val="002060"/>
                </a:solidFill>
              </a:rPr>
              <a:t> </a:t>
            </a:r>
            <a:r>
              <a:rPr lang="en-US" sz="2400" i="1" dirty="0" err="1" smtClean="0">
                <a:solidFill>
                  <a:srgbClr val="002060"/>
                </a:solidFill>
              </a:rPr>
              <a:t>giầy</a:t>
            </a:r>
            <a:r>
              <a:rPr lang="en-US" sz="2400" i="1" dirty="0" smtClean="0">
                <a:solidFill>
                  <a:srgbClr val="002060"/>
                </a:solidFill>
              </a:rPr>
              <a:t>.</a:t>
            </a:r>
            <a:endParaRPr lang="en-US" sz="2400" i="1" dirty="0">
              <a:solidFill>
                <a:srgbClr val="002060"/>
              </a:solidFill>
            </a:endParaRPr>
          </a:p>
        </p:txBody>
      </p:sp>
      <p:sp>
        <p:nvSpPr>
          <p:cNvPr id="7" name="Title 1"/>
          <p:cNvSpPr txBox="1">
            <a:spLocks/>
          </p:cNvSpPr>
          <p:nvPr/>
        </p:nvSpPr>
        <p:spPr>
          <a:xfrm>
            <a:off x="1868064" y="3013603"/>
            <a:ext cx="7047432" cy="858444"/>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2400" dirty="0" smtClean="0">
                <a:solidFill>
                  <a:srgbClr val="002060"/>
                </a:solidFill>
              </a:rPr>
              <a:t>2. </a:t>
            </a:r>
            <a:r>
              <a:rPr lang="en-US" sz="2400" dirty="0" err="1">
                <a:solidFill>
                  <a:srgbClr val="002060"/>
                </a:solidFill>
              </a:rPr>
              <a:t>Xác</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B0F0"/>
                </a:solidFill>
              </a:rPr>
              <a:t>đ</a:t>
            </a:r>
            <a:r>
              <a:rPr lang="en-US" sz="2400" dirty="0" err="1" smtClean="0">
                <a:solidFill>
                  <a:srgbClr val="00B0F0"/>
                </a:solidFill>
              </a:rPr>
              <a:t>ặc</a:t>
            </a:r>
            <a:r>
              <a:rPr lang="en-US" sz="2400" dirty="0" smtClean="0">
                <a:solidFill>
                  <a:srgbClr val="00B0F0"/>
                </a:solidFill>
              </a:rPr>
              <a:t> </a:t>
            </a:r>
            <a:r>
              <a:rPr lang="en-US" sz="2400" dirty="0" err="1" smtClean="0">
                <a:solidFill>
                  <a:srgbClr val="00B0F0"/>
                </a:solidFill>
              </a:rPr>
              <a:t>điểm</a:t>
            </a:r>
            <a:r>
              <a:rPr lang="en-US" sz="2400" dirty="0" smtClean="0">
                <a:solidFill>
                  <a:srgbClr val="00B0F0"/>
                </a:solidFill>
              </a:rPr>
              <a:t> </a:t>
            </a:r>
            <a:r>
              <a:rPr lang="en-US" sz="2400" dirty="0" err="1" smtClean="0">
                <a:solidFill>
                  <a:srgbClr val="00B0F0"/>
                </a:solidFill>
              </a:rPr>
              <a:t>nhân</a:t>
            </a:r>
            <a:r>
              <a:rPr lang="en-US" sz="2400" dirty="0" smtClean="0">
                <a:solidFill>
                  <a:srgbClr val="00B0F0"/>
                </a:solidFill>
              </a:rPr>
              <a:t> </a:t>
            </a:r>
            <a:r>
              <a:rPr lang="en-US" sz="2400" dirty="0" err="1" smtClean="0">
                <a:solidFill>
                  <a:srgbClr val="00B0F0"/>
                </a:solidFill>
              </a:rPr>
              <a:t>vật</a:t>
            </a:r>
            <a:r>
              <a:rPr lang="en-US" sz="2400" dirty="0" smtClean="0">
                <a:solidFill>
                  <a:srgbClr val="00B0F0"/>
                </a:solidFill>
              </a:rPr>
              <a:t> </a:t>
            </a:r>
            <a:r>
              <a:rPr lang="en-US" sz="2400" dirty="0" err="1" smtClean="0">
                <a:solidFill>
                  <a:srgbClr val="002060"/>
                </a:solidFill>
              </a:rPr>
              <a:t>truyền</a:t>
            </a:r>
            <a:r>
              <a:rPr lang="en-US" sz="2400" dirty="0" smtClean="0">
                <a:solidFill>
                  <a:srgbClr val="002060"/>
                </a:solidFill>
              </a:rPr>
              <a:t> </a:t>
            </a:r>
            <a:r>
              <a:rPr lang="en-US" sz="2400" dirty="0" err="1" smtClean="0">
                <a:solidFill>
                  <a:srgbClr val="002060"/>
                </a:solidFill>
              </a:rPr>
              <a:t>thuyết</a:t>
            </a:r>
            <a:r>
              <a:rPr lang="en-US" sz="2400" dirty="0" smtClean="0">
                <a:solidFill>
                  <a:srgbClr val="002060"/>
                </a:solidFill>
              </a:rPr>
              <a:t> qua </a:t>
            </a:r>
            <a:r>
              <a:rPr lang="en-US" sz="2400" dirty="0" err="1" smtClean="0">
                <a:solidFill>
                  <a:srgbClr val="002060"/>
                </a:solidFill>
              </a:rPr>
              <a:t>truyện</a:t>
            </a:r>
            <a:r>
              <a:rPr lang="en-US" sz="2400" dirty="0" smtClean="0">
                <a:solidFill>
                  <a:srgbClr val="002060"/>
                </a:solidFill>
              </a:rPr>
              <a:t> </a:t>
            </a:r>
            <a:r>
              <a:rPr lang="en-US" sz="2400" i="1" dirty="0" err="1" smtClean="0">
                <a:solidFill>
                  <a:srgbClr val="002060"/>
                </a:solidFill>
              </a:rPr>
              <a:t>Bánh</a:t>
            </a:r>
            <a:r>
              <a:rPr lang="en-US" sz="2400" i="1" dirty="0" smtClean="0">
                <a:solidFill>
                  <a:srgbClr val="002060"/>
                </a:solidFill>
              </a:rPr>
              <a:t> </a:t>
            </a:r>
            <a:r>
              <a:rPr lang="en-US" sz="2400" i="1" dirty="0" err="1" smtClean="0">
                <a:solidFill>
                  <a:srgbClr val="002060"/>
                </a:solidFill>
              </a:rPr>
              <a:t>chưng</a:t>
            </a:r>
            <a:r>
              <a:rPr lang="en-US" sz="2400" i="1" dirty="0" smtClean="0">
                <a:solidFill>
                  <a:srgbClr val="002060"/>
                </a:solidFill>
              </a:rPr>
              <a:t>, </a:t>
            </a:r>
            <a:r>
              <a:rPr lang="en-US" sz="2400" i="1" dirty="0" err="1" smtClean="0">
                <a:solidFill>
                  <a:srgbClr val="002060"/>
                </a:solidFill>
              </a:rPr>
              <a:t>bánh</a:t>
            </a:r>
            <a:r>
              <a:rPr lang="en-US" sz="2400" i="1" dirty="0" smtClean="0">
                <a:solidFill>
                  <a:srgbClr val="002060"/>
                </a:solidFill>
              </a:rPr>
              <a:t> </a:t>
            </a:r>
            <a:r>
              <a:rPr lang="en-US" sz="2400" i="1" dirty="0" err="1" smtClean="0">
                <a:solidFill>
                  <a:srgbClr val="002060"/>
                </a:solidFill>
              </a:rPr>
              <a:t>giầy</a:t>
            </a:r>
            <a:r>
              <a:rPr lang="en-US" sz="2400" i="1" dirty="0" smtClean="0">
                <a:solidFill>
                  <a:srgbClr val="002060"/>
                </a:solidFill>
              </a:rPr>
              <a:t>.</a:t>
            </a:r>
            <a:endParaRPr lang="en-US" sz="2400" i="1" dirty="0">
              <a:solidFill>
                <a:srgbClr val="002060"/>
              </a:solidFill>
            </a:endParaRPr>
          </a:p>
        </p:txBody>
      </p:sp>
      <p:pic>
        <p:nvPicPr>
          <p:cNvPr id="8" name="Picture 7"/>
          <p:cNvPicPr>
            <a:picLocks noChangeAspect="1"/>
          </p:cNvPicPr>
          <p:nvPr/>
        </p:nvPicPr>
        <p:blipFill>
          <a:blip r:embed="rId2"/>
          <a:stretch>
            <a:fillRect/>
          </a:stretch>
        </p:blipFill>
        <p:spPr>
          <a:xfrm>
            <a:off x="-1" y="4457700"/>
            <a:ext cx="5154825" cy="2400300"/>
          </a:xfrm>
          <a:prstGeom prst="rect">
            <a:avLst/>
          </a:prstGeom>
        </p:spPr>
      </p:pic>
      <p:pic>
        <p:nvPicPr>
          <p:cNvPr id="9" name="Picture 8"/>
          <p:cNvPicPr>
            <a:picLocks noChangeAspect="1"/>
          </p:cNvPicPr>
          <p:nvPr/>
        </p:nvPicPr>
        <p:blipFill>
          <a:blip r:embed="rId3"/>
          <a:stretch>
            <a:fillRect/>
          </a:stretch>
        </p:blipFill>
        <p:spPr>
          <a:xfrm>
            <a:off x="5154824" y="4457700"/>
            <a:ext cx="5322676" cy="2400300"/>
          </a:xfrm>
          <a:prstGeom prst="rect">
            <a:avLst/>
          </a:prstGeom>
        </p:spPr>
      </p:pic>
      <p:sp>
        <p:nvSpPr>
          <p:cNvPr id="10" name="Content Placeholder 2"/>
          <p:cNvSpPr txBox="1">
            <a:spLocks/>
          </p:cNvSpPr>
          <p:nvPr/>
        </p:nvSpPr>
        <p:spPr>
          <a:xfrm>
            <a:off x="1043763" y="1020144"/>
            <a:ext cx="8414561" cy="8131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b="1" u="sng" dirty="0" smtClean="0">
                <a:solidFill>
                  <a:srgbClr val="FF0000"/>
                </a:solidFill>
              </a:rPr>
              <a:t>II. TÌM HIỂU ĐẶC ĐIỂM CỦA TRUYỀN THUYẾT THÔNG QUA TRUYỆN </a:t>
            </a:r>
            <a:r>
              <a:rPr lang="en-US" sz="2400" b="1" i="1" u="sng" dirty="0" smtClean="0">
                <a:solidFill>
                  <a:srgbClr val="FF0000"/>
                </a:solidFill>
              </a:rPr>
              <a:t>BÁNH CHƯNG, BÁNH GIẦY</a:t>
            </a:r>
            <a:r>
              <a:rPr lang="en-US" sz="24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27081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4">
                                            <p:txEl>
                                              <p:pRg st="0" end="0"/>
                                            </p:txEl>
                                          </p:spTgt>
                                        </p:tgtEl>
                                        <p:attrNameLst>
                                          <p:attrName>ppt_w</p:attrName>
                                        </p:attrNameLst>
                                      </p:cBhvr>
                                      <p:tavLst>
                                        <p:tav tm="0">
                                          <p:val>
                                            <p:strVal val="ppt_w"/>
                                          </p:val>
                                        </p:tav>
                                        <p:tav tm="100000">
                                          <p:val>
                                            <p:fltVal val="0"/>
                                          </p:val>
                                        </p:tav>
                                      </p:tavLst>
                                    </p:anim>
                                    <p:anim calcmode="lin" valueType="num">
                                      <p:cBhvr>
                                        <p:cTn id="33"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34" dur="500"/>
                                        <p:tgtEl>
                                          <p:spTgt spid="4">
                                            <p:txEl>
                                              <p:pRg st="0" end="0"/>
                                            </p:txEl>
                                          </p:spTgt>
                                        </p:tgtEl>
                                      </p:cBhvr>
                                    </p:animEffect>
                                    <p:set>
                                      <p:cBhvr>
                                        <p:cTn id="35"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P spid="10"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483</TotalTime>
  <Words>1292</Words>
  <Application>Microsoft Office PowerPoint</Application>
  <PresentationFormat>Widescreen</PresentationFormat>
  <Paragraphs>134</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Tahoma</vt:lpstr>
      <vt:lpstr>Times New Roman</vt:lpstr>
      <vt:lpstr>Trebuchet MS</vt:lpstr>
      <vt:lpstr>Wingdings</vt:lpstr>
      <vt:lpstr>Wingdings 3</vt:lpstr>
      <vt:lpstr>Facet</vt:lpstr>
      <vt:lpstr>PowerPoint Presentation</vt:lpstr>
      <vt:lpstr>Trong chủ đề: LẮNG NGHE LỊCH SỬ NƯỚC MÌNH</vt:lpstr>
      <vt:lpstr>Mời các em xem video sau và cho biết sự vật nào được nhắc đến trong bài hát nhé!</vt:lpstr>
      <vt:lpstr> Hôm nay, để tiếp tục củng cố kiến thức về thể loại truyền thuyết, chúng ta sẽ tiếp tục tìm hiểu một truyện mang đậm dấu ấn của đời sống văn hóa và tinh thần người Việt Nam.</vt:lpstr>
      <vt:lpstr>PowerPoint Presentation</vt:lpstr>
      <vt:lpstr>PowerPoint Presentation</vt:lpstr>
      <vt:lpstr> Các em đã đọc văn bản ở nhà. Bây giờ chúng ta cùng xem Video phim hoạt hình Bánh chưng bánh giầy để nắm vững hơn nội dung truyện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chủ đề: LẮNG NGHE LỊCH SỬ NƯỚC MÌNH</dc:title>
  <dc:creator>Admin</dc:creator>
  <cp:lastModifiedBy>Admin</cp:lastModifiedBy>
  <cp:revision>71</cp:revision>
  <dcterms:created xsi:type="dcterms:W3CDTF">2022-09-09T09:58:14Z</dcterms:created>
  <dcterms:modified xsi:type="dcterms:W3CDTF">2022-09-11T05:21:39Z</dcterms:modified>
</cp:coreProperties>
</file>